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8" r:id="rId4"/>
    <p:sldId id="264" r:id="rId5"/>
    <p:sldId id="259" r:id="rId6"/>
    <p:sldId id="265" r:id="rId7"/>
    <p:sldId id="260" r:id="rId8"/>
    <p:sldId id="270" r:id="rId9"/>
    <p:sldId id="266" r:id="rId10"/>
    <p:sldId id="267" r:id="rId11"/>
    <p:sldId id="261" r:id="rId12"/>
    <p:sldId id="271" r:id="rId13"/>
    <p:sldId id="272" r:id="rId14"/>
    <p:sldId id="273" r:id="rId15"/>
    <p:sldId id="268" r:id="rId16"/>
    <p:sldId id="269" r:id="rId17"/>
    <p:sldId id="274" r:id="rId18"/>
    <p:sldId id="262" r:id="rId19"/>
    <p:sldId id="276" r:id="rId20"/>
    <p:sldId id="277" r:id="rId21"/>
    <p:sldId id="280" r:id="rId22"/>
    <p:sldId id="281" r:id="rId23"/>
    <p:sldId id="278" r:id="rId24"/>
    <p:sldId id="282" r:id="rId25"/>
    <p:sldId id="279" r:id="rId26"/>
    <p:sldId id="283" r:id="rId27"/>
    <p:sldId id="285"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7" d="100"/>
          <a:sy n="77" d="100"/>
        </p:scale>
        <p:origin x="68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E9D44-1182-4F57-BDBE-CDAC81735E54}" type="datetimeFigureOut">
              <a:rPr lang="pt-PT" smtClean="0"/>
              <a:t>12/05/2021</a:t>
            </a:fld>
            <a:endParaRPr lang="pt-PT"/>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EAD0A-C8E1-413B-87E0-EE28B048DEF7}" type="slidenum">
              <a:rPr lang="pt-PT" smtClean="0"/>
              <a:t>‹#›</a:t>
            </a:fld>
            <a:endParaRPr lang="pt-PT"/>
          </a:p>
        </p:txBody>
      </p:sp>
    </p:spTree>
    <p:extLst>
      <p:ext uri="{BB962C8B-B14F-4D97-AF65-F5344CB8AC3E}">
        <p14:creationId xmlns:p14="http://schemas.microsoft.com/office/powerpoint/2010/main" val="53413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PT"/>
          </a:p>
        </p:txBody>
      </p:sp>
      <p:sp>
        <p:nvSpPr>
          <p:cNvPr id="4" name="Espaço Reservado para Número de Slide 3"/>
          <p:cNvSpPr>
            <a:spLocks noGrp="1"/>
          </p:cNvSpPr>
          <p:nvPr>
            <p:ph type="sldNum" sz="quarter" idx="10"/>
          </p:nvPr>
        </p:nvSpPr>
        <p:spPr/>
        <p:txBody>
          <a:bodyPr/>
          <a:lstStyle/>
          <a:p>
            <a:fld id="{843EAD0A-C8E1-413B-87E0-EE28B048DEF7}" type="slidenum">
              <a:rPr lang="pt-PT" smtClean="0"/>
              <a:t>2</a:t>
            </a:fld>
            <a:endParaRPr lang="pt-PT"/>
          </a:p>
        </p:txBody>
      </p:sp>
    </p:spTree>
    <p:extLst>
      <p:ext uri="{BB962C8B-B14F-4D97-AF65-F5344CB8AC3E}">
        <p14:creationId xmlns:p14="http://schemas.microsoft.com/office/powerpoint/2010/main" val="80101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197735"/>
            <a:ext cx="8010420" cy="2923504"/>
          </a:xfrm>
        </p:spPr>
        <p:txBody>
          <a:bodyPr/>
          <a:lstStyle/>
          <a:p>
            <a:pPr algn="ctr"/>
            <a:r>
              <a:rPr lang="en-ZA" dirty="0" smtClean="0">
                <a:latin typeface="Algerian" panose="04020705040A02060702" pitchFamily="82" charset="0"/>
              </a:rPr>
              <a:t>CELEBRATING </a:t>
            </a:r>
            <a:br>
              <a:rPr lang="en-ZA" dirty="0" smtClean="0">
                <a:latin typeface="Algerian" panose="04020705040A02060702" pitchFamily="82" charset="0"/>
              </a:rPr>
            </a:br>
            <a:r>
              <a:rPr lang="en-ZA" dirty="0" smtClean="0">
                <a:latin typeface="Algerian" panose="04020705040A02060702" pitchFamily="82" charset="0"/>
              </a:rPr>
              <a:t>5 YEARS OF LAUDATO SI </a:t>
            </a:r>
            <a:endParaRPr lang="en-ZA" dirty="0">
              <a:latin typeface="Algerian" panose="04020705040A02060702" pitchFamily="82" charset="0"/>
            </a:endParaRPr>
          </a:p>
        </p:txBody>
      </p:sp>
      <p:sp>
        <p:nvSpPr>
          <p:cNvPr id="3" name="Subtitle 2"/>
          <p:cNvSpPr>
            <a:spLocks noGrp="1"/>
          </p:cNvSpPr>
          <p:nvPr>
            <p:ph type="subTitle" idx="1"/>
          </p:nvPr>
        </p:nvSpPr>
        <p:spPr>
          <a:xfrm>
            <a:off x="1507067" y="4275785"/>
            <a:ext cx="7044505" cy="1841680"/>
          </a:xfrm>
        </p:spPr>
        <p:txBody>
          <a:bodyPr>
            <a:normAutofit/>
          </a:bodyPr>
          <a:lstStyle/>
          <a:p>
            <a:pPr algn="ctr"/>
            <a:endParaRPr lang="en-ZA" sz="4000" dirty="0" smtClean="0">
              <a:solidFill>
                <a:srgbClr val="00B050"/>
              </a:solidFill>
              <a:latin typeface="Algerian" panose="04020705040A02060702" pitchFamily="82" charset="0"/>
            </a:endParaRPr>
          </a:p>
          <a:p>
            <a:pPr algn="ctr"/>
            <a:r>
              <a:rPr lang="en-ZA" sz="4000" dirty="0" smtClean="0">
                <a:solidFill>
                  <a:srgbClr val="00B050"/>
                </a:solidFill>
                <a:latin typeface="Algerian" panose="04020705040A02060702" pitchFamily="82" charset="0"/>
              </a:rPr>
              <a:t>OUR COMMON HOME</a:t>
            </a:r>
            <a:endParaRPr lang="en-ZA" sz="4000"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500215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1848" y="362857"/>
            <a:ext cx="8596668" cy="1320800"/>
          </a:xfrm>
        </p:spPr>
        <p:txBody>
          <a:bodyPr>
            <a:normAutofit/>
          </a:bodyPr>
          <a:lstStyle/>
          <a:p>
            <a:pPr algn="ctr"/>
            <a:r>
              <a:rPr lang="pt-PT" sz="3200" b="1" dirty="0" smtClean="0">
                <a:solidFill>
                  <a:schemeClr val="accent2"/>
                </a:solidFill>
                <a:latin typeface="Times New Roman" panose="02020603050405020304" pitchFamily="18" charset="0"/>
                <a:cs typeface="Times New Roman" panose="02020603050405020304" pitchFamily="18" charset="0"/>
              </a:rPr>
              <a:t>ACTIVITIES DONE IN THE FIRST QUARTER 2021</a:t>
            </a:r>
            <a:endParaRPr lang="pt-PT" sz="3200" b="1" dirty="0">
              <a:solidFill>
                <a:schemeClr val="accent2"/>
              </a:solidFill>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435429" y="1901371"/>
            <a:ext cx="9710057" cy="4542972"/>
          </a:xfrm>
        </p:spPr>
        <p:txBody>
          <a:bodyPr>
            <a:normAutofit fontScale="25000" lnSpcReduction="20000"/>
          </a:bodyPr>
          <a:lstStyle/>
          <a:p>
            <a:pPr marL="0" indent="0" algn="just">
              <a:lnSpc>
                <a:spcPct val="170000"/>
              </a:lnSpc>
              <a:buNone/>
            </a:pPr>
            <a:r>
              <a:rPr lang="pt-PT" sz="11200" dirty="0" err="1" smtClean="0">
                <a:solidFill>
                  <a:schemeClr val="tx2"/>
                </a:solidFill>
                <a:latin typeface="Times New Roman" panose="02020603050405020304" pitchFamily="18" charset="0"/>
                <a:cs typeface="Times New Roman" panose="02020603050405020304" pitchFamily="18" charset="0"/>
              </a:rPr>
              <a:t>During</a:t>
            </a:r>
            <a:r>
              <a:rPr lang="pt-PT" sz="11200" dirty="0" smtClean="0">
                <a:solidFill>
                  <a:schemeClr val="tx2"/>
                </a:solidFill>
                <a:latin typeface="Times New Roman" panose="02020603050405020304" pitchFamily="18" charset="0"/>
                <a:cs typeface="Times New Roman" panose="02020603050405020304" pitchFamily="18" charset="0"/>
              </a:rPr>
              <a:t> the time the </a:t>
            </a:r>
            <a:r>
              <a:rPr lang="pt-PT" sz="11200" dirty="0" err="1" smtClean="0">
                <a:solidFill>
                  <a:schemeClr val="tx2"/>
                </a:solidFill>
                <a:latin typeface="Times New Roman" panose="02020603050405020304" pitchFamily="18" charset="0"/>
                <a:cs typeface="Times New Roman" panose="02020603050405020304" pitchFamily="18" charset="0"/>
              </a:rPr>
              <a:t>schools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were</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closed</a:t>
            </a:r>
            <a:r>
              <a:rPr lang="pt-PT" sz="11200" dirty="0" smtClean="0">
                <a:solidFill>
                  <a:schemeClr val="tx2"/>
                </a:solidFill>
                <a:latin typeface="Times New Roman" panose="02020603050405020304" pitchFamily="18" charset="0"/>
                <a:cs typeface="Times New Roman" panose="02020603050405020304" pitchFamily="18" charset="0"/>
              </a:rPr>
              <a:t> in Mozambique,  the </a:t>
            </a:r>
            <a:r>
              <a:rPr lang="pt-PT" sz="11200" dirty="0" err="1" smtClean="0">
                <a:solidFill>
                  <a:schemeClr val="tx2"/>
                </a:solidFill>
                <a:latin typeface="Times New Roman" panose="02020603050405020304" pitchFamily="18" charset="0"/>
                <a:cs typeface="Times New Roman" panose="02020603050405020304" pitchFamily="18" charset="0"/>
              </a:rPr>
              <a:t>Centers</a:t>
            </a:r>
            <a:r>
              <a:rPr lang="pt-PT" sz="11200" dirty="0" smtClean="0">
                <a:solidFill>
                  <a:schemeClr val="tx2"/>
                </a:solidFill>
                <a:latin typeface="Times New Roman" panose="02020603050405020304" pitchFamily="18" charset="0"/>
                <a:cs typeface="Times New Roman" panose="02020603050405020304" pitchFamily="18" charset="0"/>
              </a:rPr>
              <a:t> too </a:t>
            </a:r>
            <a:r>
              <a:rPr lang="pt-PT" sz="11200" dirty="0" err="1" smtClean="0">
                <a:solidFill>
                  <a:schemeClr val="tx2"/>
                </a:solidFill>
                <a:latin typeface="Times New Roman" panose="02020603050405020304" pitchFamily="18" charset="0"/>
                <a:cs typeface="Times New Roman" panose="02020603050405020304" pitchFamily="18" charset="0"/>
              </a:rPr>
              <a:t>were</a:t>
            </a:r>
            <a:r>
              <a:rPr lang="pt-PT" sz="11200" dirty="0" smtClean="0">
                <a:solidFill>
                  <a:schemeClr val="tx2"/>
                </a:solidFill>
                <a:latin typeface="Times New Roman" panose="02020603050405020304" pitchFamily="18" charset="0"/>
                <a:cs typeface="Times New Roman" panose="02020603050405020304" pitchFamily="18" charset="0"/>
              </a:rPr>
              <a:t> to </a:t>
            </a:r>
            <a:r>
              <a:rPr lang="pt-PT" sz="11200" dirty="0" err="1" smtClean="0">
                <a:solidFill>
                  <a:schemeClr val="tx2"/>
                </a:solidFill>
                <a:latin typeface="Times New Roman" panose="02020603050405020304" pitchFamily="18" charset="0"/>
                <a:cs typeface="Times New Roman" panose="02020603050405020304" pitchFamily="18" charset="0"/>
              </a:rPr>
              <a:t>be</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closed</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but</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analysing</a:t>
            </a:r>
            <a:r>
              <a:rPr lang="pt-PT" sz="11200" dirty="0" smtClean="0">
                <a:solidFill>
                  <a:schemeClr val="tx2"/>
                </a:solidFill>
                <a:latin typeface="Times New Roman" panose="02020603050405020304" pitchFamily="18" charset="0"/>
                <a:cs typeface="Times New Roman" panose="02020603050405020304" pitchFamily="18" charset="0"/>
              </a:rPr>
              <a:t> the </a:t>
            </a:r>
            <a:r>
              <a:rPr lang="pt-PT" sz="11200" dirty="0" err="1" smtClean="0">
                <a:solidFill>
                  <a:schemeClr val="tx2"/>
                </a:solidFill>
                <a:latin typeface="Times New Roman" panose="02020603050405020304" pitchFamily="18" charset="0"/>
                <a:cs typeface="Times New Roman" panose="02020603050405020304" pitchFamily="18" charset="0"/>
              </a:rPr>
              <a:t>vulnerability</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of</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our</a:t>
            </a:r>
            <a:r>
              <a:rPr lang="pt-PT" sz="11200" dirty="0" smtClean="0">
                <a:solidFill>
                  <a:schemeClr val="tx2"/>
                </a:solidFill>
                <a:latin typeface="Times New Roman" panose="02020603050405020304" pitchFamily="18" charset="0"/>
                <a:cs typeface="Times New Roman" panose="02020603050405020304" pitchFamily="18" charset="0"/>
              </a:rPr>
              <a:t> children in the </a:t>
            </a:r>
            <a:r>
              <a:rPr lang="pt-PT" sz="11200" dirty="0" err="1" smtClean="0">
                <a:solidFill>
                  <a:schemeClr val="tx2"/>
                </a:solidFill>
                <a:latin typeface="Times New Roman" panose="02020603050405020304" pitchFamily="18" charset="0"/>
                <a:cs typeface="Times New Roman" panose="02020603050405020304" pitchFamily="18" charset="0"/>
              </a:rPr>
              <a:t>Centers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we</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had</a:t>
            </a:r>
            <a:r>
              <a:rPr lang="pt-PT" sz="11200" dirty="0" smtClean="0">
                <a:solidFill>
                  <a:schemeClr val="tx2"/>
                </a:solidFill>
                <a:latin typeface="Times New Roman" panose="02020603050405020304" pitchFamily="18" charset="0"/>
                <a:cs typeface="Times New Roman" panose="02020603050405020304" pitchFamily="18" charset="0"/>
              </a:rPr>
              <a:t> to </a:t>
            </a:r>
            <a:r>
              <a:rPr lang="pt-PT" sz="11200" dirty="0" err="1" smtClean="0">
                <a:solidFill>
                  <a:schemeClr val="tx2"/>
                </a:solidFill>
                <a:latin typeface="Times New Roman" panose="02020603050405020304" pitchFamily="18" charset="0"/>
                <a:cs typeface="Times New Roman" panose="02020603050405020304" pitchFamily="18" charset="0"/>
              </a:rPr>
              <a:t>ask</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permission</a:t>
            </a:r>
            <a:r>
              <a:rPr lang="pt-PT" sz="11200" dirty="0" smtClean="0">
                <a:solidFill>
                  <a:schemeClr val="tx2"/>
                </a:solidFill>
                <a:latin typeface="Times New Roman" panose="02020603050405020304" pitchFamily="18" charset="0"/>
                <a:cs typeface="Times New Roman" panose="02020603050405020304" pitchFamily="18" charset="0"/>
              </a:rPr>
              <a:t> to </a:t>
            </a:r>
            <a:r>
              <a:rPr lang="pt-PT" sz="11200" dirty="0" err="1" smtClean="0">
                <a:solidFill>
                  <a:schemeClr val="tx2"/>
                </a:solidFill>
                <a:latin typeface="Times New Roman" panose="02020603050405020304" pitchFamily="18" charset="0"/>
                <a:cs typeface="Times New Roman" panose="02020603050405020304" pitchFamily="18" charset="0"/>
              </a:rPr>
              <a:t>offer</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them</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meal</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And</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since</a:t>
            </a:r>
            <a:r>
              <a:rPr lang="pt-PT" sz="11200" dirty="0" smtClean="0">
                <a:solidFill>
                  <a:schemeClr val="tx2"/>
                </a:solidFill>
                <a:latin typeface="Times New Roman" panose="02020603050405020304" pitchFamily="18" charset="0"/>
                <a:cs typeface="Times New Roman" panose="02020603050405020304" pitchFamily="18" charset="0"/>
              </a:rPr>
              <a:t> the </a:t>
            </a:r>
            <a:r>
              <a:rPr lang="pt-PT" sz="11200" dirty="0" err="1" smtClean="0">
                <a:solidFill>
                  <a:schemeClr val="tx2"/>
                </a:solidFill>
                <a:latin typeface="Times New Roman" panose="02020603050405020304" pitchFamily="18" charset="0"/>
                <a:cs typeface="Times New Roman" panose="02020603050405020304" pitchFamily="18" charset="0"/>
              </a:rPr>
              <a:t>schools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were</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reopenned</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on</a:t>
            </a:r>
            <a:r>
              <a:rPr lang="pt-PT" sz="11200" dirty="0" smtClean="0">
                <a:solidFill>
                  <a:schemeClr val="tx2"/>
                </a:solidFill>
                <a:latin typeface="Times New Roman" panose="02020603050405020304" pitchFamily="18" charset="0"/>
                <a:cs typeface="Times New Roman" panose="02020603050405020304" pitchFamily="18" charset="0"/>
              </a:rPr>
              <a:t> 22 </a:t>
            </a:r>
            <a:r>
              <a:rPr lang="pt-PT" sz="11200" dirty="0" err="1" smtClean="0">
                <a:solidFill>
                  <a:schemeClr val="tx2"/>
                </a:solidFill>
                <a:latin typeface="Times New Roman" panose="02020603050405020304" pitchFamily="18" charset="0"/>
                <a:cs typeface="Times New Roman" panose="02020603050405020304" pitchFamily="18" charset="0"/>
              </a:rPr>
              <a:t>March</a:t>
            </a:r>
            <a:r>
              <a:rPr lang="pt-PT" sz="11200" dirty="0" smtClean="0">
                <a:solidFill>
                  <a:schemeClr val="tx2"/>
                </a:solidFill>
                <a:latin typeface="Times New Roman" panose="02020603050405020304" pitchFamily="18" charset="0"/>
                <a:cs typeface="Times New Roman" panose="02020603050405020304" pitchFamily="18" charset="0"/>
              </a:rPr>
              <a:t> 2021, </a:t>
            </a:r>
            <a:r>
              <a:rPr lang="pt-PT" sz="11200" dirty="0" err="1" smtClean="0">
                <a:solidFill>
                  <a:schemeClr val="tx2"/>
                </a:solidFill>
                <a:latin typeface="Times New Roman" panose="02020603050405020304" pitchFamily="18" charset="0"/>
                <a:cs typeface="Times New Roman" panose="02020603050405020304" pitchFamily="18" charset="0"/>
              </a:rPr>
              <a:t>we</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thought</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not</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only</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on</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helping</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them</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on</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school</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matters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but</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also</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on</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environmental</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issues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And</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this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was</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only</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possible</a:t>
            </a:r>
            <a:r>
              <a:rPr lang="pt-PT" sz="11200" dirty="0" smtClean="0">
                <a:solidFill>
                  <a:schemeClr val="tx2"/>
                </a:solidFill>
                <a:latin typeface="Times New Roman" panose="02020603050405020304" pitchFamily="18" charset="0"/>
                <a:cs typeface="Times New Roman" panose="02020603050405020304" pitchFamily="18" charset="0"/>
              </a:rPr>
              <a:t> in </a:t>
            </a:r>
            <a:r>
              <a:rPr lang="pt-PT" sz="11200" dirty="0" err="1" smtClean="0">
                <a:solidFill>
                  <a:schemeClr val="tx2"/>
                </a:solidFill>
                <a:latin typeface="Times New Roman" panose="02020603050405020304" pitchFamily="18" charset="0"/>
                <a:cs typeface="Times New Roman" panose="02020603050405020304" pitchFamily="18" charset="0"/>
              </a:rPr>
              <a:t>Massaca</a:t>
            </a:r>
            <a:r>
              <a:rPr lang="pt-PT" sz="11200" dirty="0" smtClean="0">
                <a:solidFill>
                  <a:schemeClr val="tx2"/>
                </a:solidFill>
                <a:latin typeface="Times New Roman" panose="02020603050405020304" pitchFamily="18" charset="0"/>
                <a:cs typeface="Times New Roman" panose="02020603050405020304" pitchFamily="18" charset="0"/>
              </a:rPr>
              <a:t> </a:t>
            </a:r>
            <a:r>
              <a:rPr lang="pt-PT" sz="11200" dirty="0" err="1" smtClean="0">
                <a:solidFill>
                  <a:schemeClr val="tx2"/>
                </a:solidFill>
                <a:latin typeface="Times New Roman" panose="02020603050405020304" pitchFamily="18" charset="0"/>
                <a:cs typeface="Times New Roman" panose="02020603050405020304" pitchFamily="18" charset="0"/>
              </a:rPr>
              <a:t>Center</a:t>
            </a:r>
            <a:r>
              <a:rPr lang="pt-PT" sz="11200" dirty="0">
                <a:solidFill>
                  <a:schemeClr val="tx2"/>
                </a:solidFill>
                <a:latin typeface="Times New Roman" panose="02020603050405020304" pitchFamily="18" charset="0"/>
                <a:cs typeface="Times New Roman" panose="02020603050405020304" pitchFamily="18" charset="0"/>
              </a:rPr>
              <a:t>.</a:t>
            </a:r>
          </a:p>
          <a:p>
            <a:endParaRPr lang="pt-PT" dirty="0"/>
          </a:p>
        </p:txBody>
      </p:sp>
    </p:spTree>
    <p:extLst>
      <p:ext uri="{BB962C8B-B14F-4D97-AF65-F5344CB8AC3E}">
        <p14:creationId xmlns:p14="http://schemas.microsoft.com/office/powerpoint/2010/main" val="2583517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609600"/>
            <a:ext cx="8829523" cy="1248229"/>
          </a:xfrm>
        </p:spPr>
        <p:txBody>
          <a:bodyPr>
            <a:normAutofit/>
          </a:bodyPr>
          <a:lstStyle/>
          <a:p>
            <a:pPr algn="just"/>
            <a:r>
              <a:rPr lang="pt-PT" sz="3200" b="1" dirty="0" smtClean="0">
                <a:solidFill>
                  <a:schemeClr val="accent2">
                    <a:lumMod val="75000"/>
                  </a:schemeClr>
                </a:solidFill>
                <a:latin typeface="Times New Roman" panose="02020603050405020304" pitchFamily="18" charset="0"/>
                <a:cs typeface="Times New Roman" panose="02020603050405020304" pitchFamily="18" charset="0"/>
              </a:rPr>
              <a:t>THE LECTURES IN SMALL GROUPS</a:t>
            </a:r>
            <a:r>
              <a:rPr lang="pt-PT" b="1" dirty="0" smtClean="0">
                <a:solidFill>
                  <a:schemeClr val="tx1"/>
                </a:solidFill>
                <a:latin typeface="Times New Roman" panose="02020603050405020304" pitchFamily="18" charset="0"/>
                <a:cs typeface="Times New Roman" panose="02020603050405020304" pitchFamily="18" charset="0"/>
              </a:rPr>
              <a:t> </a:t>
            </a:r>
            <a:r>
              <a:rPr lang="pt-PT" dirty="0">
                <a:solidFill>
                  <a:schemeClr val="accent2"/>
                </a:solidFill>
                <a:latin typeface="Arial" panose="020B0604020202020204" pitchFamily="34" charset="0"/>
                <a:cs typeface="Arial" panose="020B0604020202020204" pitchFamily="34" charset="0"/>
              </a:rPr>
              <a:t/>
            </a:r>
            <a:br>
              <a:rPr lang="pt-PT" dirty="0">
                <a:solidFill>
                  <a:schemeClr val="accent2"/>
                </a:solidFill>
                <a:latin typeface="Arial" panose="020B0604020202020204" pitchFamily="34" charset="0"/>
                <a:cs typeface="Arial" panose="020B0604020202020204" pitchFamily="34" charset="0"/>
              </a:rPr>
            </a:br>
            <a:endParaRPr lang="pt-PT" dirty="0"/>
          </a:p>
        </p:txBody>
      </p:sp>
      <p:sp>
        <p:nvSpPr>
          <p:cNvPr id="3" name="Espaço Reservado para Conteúdo 2"/>
          <p:cNvSpPr>
            <a:spLocks noGrp="1"/>
          </p:cNvSpPr>
          <p:nvPr>
            <p:ph idx="1"/>
          </p:nvPr>
        </p:nvSpPr>
        <p:spPr>
          <a:xfrm>
            <a:off x="677334" y="1857829"/>
            <a:ext cx="9061752" cy="4499428"/>
          </a:xfrm>
        </p:spPr>
        <p:txBody>
          <a:bodyPr>
            <a:normAutofit/>
          </a:bodyPr>
          <a:lstStyle/>
          <a:p>
            <a:pPr marL="0" indent="0" algn="just">
              <a:lnSpc>
                <a:spcPct val="150000"/>
              </a:lnSpc>
              <a:buNone/>
            </a:pPr>
            <a:r>
              <a:rPr lang="pt-PT" sz="3200" dirty="0">
                <a:solidFill>
                  <a:schemeClr val="tx1"/>
                </a:solidFill>
                <a:latin typeface="Times New Roman" panose="02020603050405020304" pitchFamily="18" charset="0"/>
                <a:cs typeface="Times New Roman" panose="02020603050405020304" pitchFamily="18" charset="0"/>
              </a:rPr>
              <a:t>The </a:t>
            </a:r>
            <a:r>
              <a:rPr lang="pt-PT" sz="3200" dirty="0" err="1">
                <a:solidFill>
                  <a:schemeClr val="tx1"/>
                </a:solidFill>
                <a:latin typeface="Times New Roman" panose="02020603050405020304" pitchFamily="18" charset="0"/>
                <a:cs typeface="Times New Roman" panose="02020603050405020304" pitchFamily="18" charset="0"/>
              </a:rPr>
              <a:t>dissemination</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of</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lectures</a:t>
            </a:r>
            <a:r>
              <a:rPr lang="pt-PT" sz="3200" dirty="0">
                <a:solidFill>
                  <a:schemeClr val="tx1"/>
                </a:solidFill>
                <a:latin typeface="Times New Roman" panose="02020603050405020304" pitchFamily="18" charset="0"/>
                <a:cs typeface="Times New Roman" panose="02020603050405020304" pitchFamily="18" charset="0"/>
              </a:rPr>
              <a:t> in </a:t>
            </a:r>
            <a:r>
              <a:rPr lang="pt-PT" sz="3200" dirty="0" err="1">
                <a:solidFill>
                  <a:schemeClr val="tx1"/>
                </a:solidFill>
                <a:latin typeface="Times New Roman" panose="02020603050405020304" pitchFamily="18" charset="0"/>
                <a:cs typeface="Times New Roman" panose="02020603050405020304" pitchFamily="18" charset="0"/>
              </a:rPr>
              <a:t>small</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groups</a:t>
            </a:r>
            <a:r>
              <a:rPr lang="pt-PT" sz="3200" dirty="0">
                <a:solidFill>
                  <a:schemeClr val="tx1"/>
                </a:solidFill>
                <a:latin typeface="Times New Roman" panose="02020603050405020304" pitchFamily="18" charset="0"/>
                <a:cs typeface="Times New Roman" panose="02020603050405020304" pitchFamily="18" charset="0"/>
              </a:rPr>
              <a:t> in the </a:t>
            </a:r>
            <a:r>
              <a:rPr lang="pt-PT" sz="3200" dirty="0" err="1">
                <a:solidFill>
                  <a:schemeClr val="tx1"/>
                </a:solidFill>
                <a:latin typeface="Times New Roman" panose="02020603050405020304" pitchFamily="18" charset="0"/>
                <a:cs typeface="Times New Roman" panose="02020603050405020304" pitchFamily="18" charset="0"/>
              </a:rPr>
              <a:t>Massaca</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Center</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once</a:t>
            </a:r>
            <a:r>
              <a:rPr lang="pt-PT" sz="3200" dirty="0">
                <a:solidFill>
                  <a:schemeClr val="tx1"/>
                </a:solidFill>
                <a:latin typeface="Times New Roman" panose="02020603050405020304" pitchFamily="18" charset="0"/>
                <a:cs typeface="Times New Roman" panose="02020603050405020304" pitchFamily="18" charset="0"/>
              </a:rPr>
              <a:t> per </a:t>
            </a:r>
            <a:r>
              <a:rPr lang="pt-PT" sz="3200" dirty="0" err="1">
                <a:solidFill>
                  <a:schemeClr val="tx1"/>
                </a:solidFill>
                <a:latin typeface="Times New Roman" panose="02020603050405020304" pitchFamily="18" charset="0"/>
                <a:cs typeface="Times New Roman" panose="02020603050405020304" pitchFamily="18" charset="0"/>
              </a:rPr>
              <a:t>week</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respecting</a:t>
            </a:r>
            <a:r>
              <a:rPr lang="pt-PT" sz="3200" dirty="0">
                <a:solidFill>
                  <a:schemeClr val="tx1"/>
                </a:solidFill>
                <a:latin typeface="Times New Roman" panose="02020603050405020304" pitchFamily="18" charset="0"/>
                <a:cs typeface="Times New Roman" panose="02020603050405020304" pitchFamily="18" charset="0"/>
              </a:rPr>
              <a:t> the </a:t>
            </a:r>
            <a:r>
              <a:rPr lang="pt-PT" sz="3200" dirty="0" err="1">
                <a:solidFill>
                  <a:schemeClr val="tx1"/>
                </a:solidFill>
                <a:latin typeface="Times New Roman" panose="02020603050405020304" pitchFamily="18" charset="0"/>
                <a:cs typeface="Times New Roman" panose="02020603050405020304" pitchFamily="18" charset="0"/>
              </a:rPr>
              <a:t>protocol</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of</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prevention</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of</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smtClean="0">
                <a:solidFill>
                  <a:schemeClr val="tx1"/>
                </a:solidFill>
                <a:latin typeface="Times New Roman" panose="02020603050405020304" pitchFamily="18" charset="0"/>
                <a:cs typeface="Times New Roman" panose="02020603050405020304" pitchFamily="18" charset="0"/>
              </a:rPr>
              <a:t>Covid-19, </a:t>
            </a:r>
            <a:r>
              <a:rPr lang="pt-PT" sz="3200" dirty="0" err="1">
                <a:solidFill>
                  <a:schemeClr val="tx1"/>
                </a:solidFill>
                <a:latin typeface="Times New Roman" panose="02020603050405020304" pitchFamily="18" charset="0"/>
                <a:cs typeface="Times New Roman" panose="02020603050405020304" pitchFamily="18" charset="0"/>
              </a:rPr>
              <a:t>i</a:t>
            </a:r>
            <a:r>
              <a:rPr lang="pt-PT" sz="3200" dirty="0" err="1" smtClean="0">
                <a:solidFill>
                  <a:schemeClr val="tx1"/>
                </a:solidFill>
                <a:latin typeface="Times New Roman" panose="02020603050405020304" pitchFamily="18" charset="0"/>
                <a:cs typeface="Times New Roman" panose="02020603050405020304" pitchFamily="18" charset="0"/>
              </a:rPr>
              <a:t>s</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done</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by</a:t>
            </a:r>
            <a:r>
              <a:rPr lang="pt-PT" sz="3200" dirty="0" smtClean="0">
                <a:solidFill>
                  <a:schemeClr val="tx1"/>
                </a:solidFill>
                <a:latin typeface="Times New Roman" panose="02020603050405020304" pitchFamily="18" charset="0"/>
                <a:cs typeface="Times New Roman" panose="02020603050405020304" pitchFamily="18" charset="0"/>
              </a:rPr>
              <a:t> the </a:t>
            </a:r>
            <a:r>
              <a:rPr lang="pt-PT" sz="3200" dirty="0" err="1" smtClean="0">
                <a:solidFill>
                  <a:schemeClr val="tx1"/>
                </a:solidFill>
                <a:latin typeface="Times New Roman" panose="02020603050405020304" pitchFamily="18" charset="0"/>
                <a:cs typeface="Times New Roman" panose="02020603050405020304" pitchFamily="18" charset="0"/>
              </a:rPr>
              <a:t>educators</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and</a:t>
            </a:r>
            <a:r>
              <a:rPr lang="pt-PT" sz="3200" dirty="0" smtClean="0">
                <a:solidFill>
                  <a:schemeClr val="tx1"/>
                </a:solidFill>
                <a:latin typeface="Times New Roman" panose="02020603050405020304" pitchFamily="18" charset="0"/>
                <a:cs typeface="Times New Roman" panose="02020603050405020304" pitchFamily="18" charset="0"/>
              </a:rPr>
              <a:t> the CPS </a:t>
            </a:r>
            <a:r>
              <a:rPr lang="pt-PT" sz="3200" dirty="0" err="1" smtClean="0">
                <a:solidFill>
                  <a:schemeClr val="tx1"/>
                </a:solidFill>
                <a:latin typeface="Times New Roman" panose="02020603050405020304" pitchFamily="18" charset="0"/>
                <a:cs typeface="Times New Roman" panose="02020603050405020304" pitchFamily="18" charset="0"/>
              </a:rPr>
              <a:t>sisters</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respresented</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by</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Sister</a:t>
            </a:r>
            <a:r>
              <a:rPr lang="pt-PT" sz="3200" dirty="0" smtClean="0">
                <a:solidFill>
                  <a:schemeClr val="tx1"/>
                </a:solidFill>
                <a:latin typeface="Times New Roman" panose="02020603050405020304" pitchFamily="18" charset="0"/>
                <a:cs typeface="Times New Roman" panose="02020603050405020304" pitchFamily="18" charset="0"/>
              </a:rPr>
              <a:t> Odete, </a:t>
            </a:r>
            <a:r>
              <a:rPr lang="pt-PT" sz="3200" dirty="0" err="1" smtClean="0">
                <a:solidFill>
                  <a:schemeClr val="tx1"/>
                </a:solidFill>
                <a:latin typeface="Times New Roman" panose="02020603050405020304" pitchFamily="18" charset="0"/>
                <a:cs typeface="Times New Roman" panose="02020603050405020304" pitchFamily="18" charset="0"/>
              </a:rPr>
              <a:t>using</a:t>
            </a:r>
            <a:r>
              <a:rPr lang="pt-PT" sz="3200" dirty="0" smtClean="0">
                <a:solidFill>
                  <a:schemeClr val="tx1"/>
                </a:solidFill>
                <a:latin typeface="Times New Roman" panose="02020603050405020304" pitchFamily="18" charset="0"/>
                <a:cs typeface="Times New Roman" panose="02020603050405020304" pitchFamily="18" charset="0"/>
              </a:rPr>
              <a:t> a </a:t>
            </a:r>
            <a:r>
              <a:rPr lang="pt-PT" sz="3200" dirty="0" err="1" smtClean="0">
                <a:solidFill>
                  <a:schemeClr val="tx1"/>
                </a:solidFill>
                <a:latin typeface="Times New Roman" panose="02020603050405020304" pitchFamily="18" charset="0"/>
                <a:cs typeface="Times New Roman" panose="02020603050405020304" pitchFamily="18" charset="0"/>
              </a:rPr>
              <a:t>book</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offered</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smtClean="0">
                <a:solidFill>
                  <a:schemeClr val="tx1"/>
                </a:solidFill>
                <a:latin typeface="Times New Roman" panose="02020603050405020304" pitchFamily="18" charset="0"/>
                <a:cs typeface="Times New Roman" panose="02020603050405020304" pitchFamily="18" charset="0"/>
              </a:rPr>
              <a:t>by</a:t>
            </a:r>
            <a:r>
              <a:rPr lang="pt-PT" sz="3200" dirty="0" smtClean="0">
                <a:solidFill>
                  <a:schemeClr val="tx1"/>
                </a:solidFill>
                <a:latin typeface="Times New Roman" panose="02020603050405020304" pitchFamily="18" charset="0"/>
                <a:cs typeface="Times New Roman" panose="02020603050405020304" pitchFamily="18" charset="0"/>
              </a:rPr>
              <a:t> the Episcopal </a:t>
            </a:r>
            <a:r>
              <a:rPr lang="pt-PT" sz="3200" dirty="0" err="1" smtClean="0">
                <a:solidFill>
                  <a:schemeClr val="tx1"/>
                </a:solidFill>
                <a:latin typeface="Times New Roman" panose="02020603050405020304" pitchFamily="18" charset="0"/>
                <a:cs typeface="Times New Roman" panose="02020603050405020304" pitchFamily="18" charset="0"/>
              </a:rPr>
              <a:t>Commission</a:t>
            </a:r>
            <a:r>
              <a:rPr lang="pt-PT" sz="3200" dirty="0" smtClean="0">
                <a:solidFill>
                  <a:schemeClr val="tx1"/>
                </a:solidFill>
                <a:latin typeface="Times New Roman" panose="02020603050405020304" pitchFamily="18" charset="0"/>
                <a:cs typeface="Times New Roman" panose="02020603050405020304" pitchFamily="18" charset="0"/>
              </a:rPr>
              <a:t> for Justice </a:t>
            </a:r>
            <a:r>
              <a:rPr lang="pt-PT" sz="3200" dirty="0" err="1" smtClean="0">
                <a:solidFill>
                  <a:schemeClr val="tx1"/>
                </a:solidFill>
                <a:latin typeface="Times New Roman" panose="02020603050405020304" pitchFamily="18" charset="0"/>
                <a:cs typeface="Times New Roman" panose="02020603050405020304" pitchFamily="18" charset="0"/>
              </a:rPr>
              <a:t>and</a:t>
            </a:r>
            <a:r>
              <a:rPr lang="pt-PT" sz="3200" dirty="0" smtClean="0">
                <a:solidFill>
                  <a:schemeClr val="tx1"/>
                </a:solidFill>
                <a:latin typeface="Times New Roman" panose="02020603050405020304" pitchFamily="18" charset="0"/>
                <a:cs typeface="Times New Roman" panose="02020603050405020304" pitchFamily="18" charset="0"/>
              </a:rPr>
              <a:t> Peace.</a:t>
            </a:r>
            <a:endParaRPr lang="pt-PT" sz="3200" dirty="0" smtClean="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890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5" name="Espaço Reservado para Conteú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13855" y="2160588"/>
            <a:ext cx="3853232" cy="3881437"/>
          </a:xfrm>
        </p:spPr>
      </p:pic>
      <p:pic>
        <p:nvPicPr>
          <p:cNvPr id="6" name="Espaço Reservado para Conteúd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7087" y="2160588"/>
            <a:ext cx="3470302" cy="3881437"/>
          </a:xfrm>
        </p:spPr>
      </p:pic>
    </p:spTree>
    <p:extLst>
      <p:ext uri="{BB962C8B-B14F-4D97-AF65-F5344CB8AC3E}">
        <p14:creationId xmlns:p14="http://schemas.microsoft.com/office/powerpoint/2010/main" val="547293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464457"/>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ECOLOGY </a:t>
            </a:r>
            <a:r>
              <a:rPr lang="en-US" b="1" dirty="0">
                <a:latin typeface="Times New Roman" panose="02020603050405020304" pitchFamily="18" charset="0"/>
                <a:cs typeface="Times New Roman" panose="02020603050405020304" pitchFamily="18" charset="0"/>
              </a:rPr>
              <a:t>OF DAILY LIFE</a:t>
            </a:r>
            <a:r>
              <a:rPr lang="pt-PT" dirty="0">
                <a:latin typeface="Times New Roman" panose="02020603050405020304" pitchFamily="18" charset="0"/>
                <a:cs typeface="Times New Roman" panose="02020603050405020304" pitchFamily="18" charset="0"/>
              </a:rPr>
              <a:t/>
            </a:r>
            <a:br>
              <a:rPr lang="pt-PT" dirty="0">
                <a:latin typeface="Times New Roman" panose="02020603050405020304" pitchFamily="18" charset="0"/>
                <a:cs typeface="Times New Roman" panose="02020603050405020304" pitchFamily="18" charset="0"/>
              </a:rPr>
            </a:br>
            <a:endParaRPr lang="pt-PT" dirty="0"/>
          </a:p>
        </p:txBody>
      </p:sp>
      <p:sp>
        <p:nvSpPr>
          <p:cNvPr id="3" name="Espaço Reservado para Conteúdo 2"/>
          <p:cNvSpPr>
            <a:spLocks noGrp="1"/>
          </p:cNvSpPr>
          <p:nvPr>
            <p:ph idx="1"/>
          </p:nvPr>
        </p:nvSpPr>
        <p:spPr>
          <a:xfrm>
            <a:off x="677333" y="1233715"/>
            <a:ext cx="9439123" cy="5239656"/>
          </a:xfrm>
        </p:spPr>
        <p:txBody>
          <a:bodyPr>
            <a:normAutofit fontScale="92500"/>
          </a:bodyPr>
          <a:lstStyle/>
          <a:p>
            <a:pPr marL="0" indent="0" algn="just">
              <a:lnSpc>
                <a:spcPct val="150000"/>
              </a:lnSpc>
              <a:buNone/>
            </a:pPr>
            <a:r>
              <a:rPr lang="en-US" sz="3200" dirty="0" smtClean="0">
                <a:latin typeface="Times New Roman" panose="02020603050405020304" pitchFamily="18" charset="0"/>
                <a:cs typeface="Times New Roman" panose="02020603050405020304" pitchFamily="18" charset="0"/>
              </a:rPr>
              <a:t>According to </a:t>
            </a:r>
            <a:r>
              <a:rPr lang="en-US" sz="3200" dirty="0" err="1" smtClean="0">
                <a:latin typeface="Times New Roman" panose="02020603050405020304" pitchFamily="18" charset="0"/>
                <a:cs typeface="Times New Roman" panose="02020603050405020304" pitchFamily="18" charset="0"/>
              </a:rPr>
              <a:t>Laudato</a:t>
            </a:r>
            <a:r>
              <a:rPr lang="en-US" sz="3200" dirty="0" smtClean="0">
                <a:latin typeface="Times New Roman" panose="02020603050405020304" pitchFamily="18" charset="0"/>
                <a:cs typeface="Times New Roman" panose="02020603050405020304" pitchFamily="18" charset="0"/>
              </a:rPr>
              <a:t> Si</a:t>
            </a:r>
            <a:r>
              <a:rPr lang="pt-PT" sz="3200" dirty="0" smtClean="0">
                <a:solidFill>
                  <a:schemeClr val="tx1"/>
                </a:solidFill>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n</a:t>
            </a:r>
            <a:r>
              <a:rPr lang="en-US" sz="3200" u="sng" baseline="30000" dirty="0"/>
              <a:t>o</a:t>
            </a:r>
            <a:r>
              <a:rPr lang="en-US" sz="3200" dirty="0" smtClean="0">
                <a:latin typeface="Times New Roman" panose="02020603050405020304" pitchFamily="18" charset="0"/>
                <a:cs typeface="Times New Roman" panose="02020603050405020304" pitchFamily="18" charset="0"/>
              </a:rPr>
              <a:t> 147, authentic </a:t>
            </a:r>
            <a:r>
              <a:rPr lang="en-US" sz="3200" dirty="0">
                <a:latin typeface="Times New Roman" panose="02020603050405020304" pitchFamily="18" charset="0"/>
                <a:cs typeface="Times New Roman" panose="02020603050405020304" pitchFamily="18" charset="0"/>
              </a:rPr>
              <a:t>development includes efforts to bring about an integral improvement in the quality of human life, and this entails considering the setting in which people live their lives. These settings influence the way we think, feel and act. In our rooms, our homes, our workplaces and neighborhoods, we use our environment as a way of expressing our identity. </a:t>
            </a:r>
            <a:endParaRPr lang="pt-PT" sz="2400" dirty="0"/>
          </a:p>
        </p:txBody>
      </p:sp>
    </p:spTree>
    <p:extLst>
      <p:ext uri="{BB962C8B-B14F-4D97-AF65-F5344CB8AC3E}">
        <p14:creationId xmlns:p14="http://schemas.microsoft.com/office/powerpoint/2010/main" val="3822684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3" y="783771"/>
            <a:ext cx="9047237" cy="5588000"/>
          </a:xfrm>
        </p:spPr>
        <p:txBody>
          <a:bodyPr>
            <a:normAutofit/>
          </a:bodyPr>
          <a:lstStyle/>
          <a:p>
            <a:pPr marL="0" indent="0" algn="just">
              <a:lnSpc>
                <a:spcPct val="150000"/>
              </a:lnSpc>
              <a:buNone/>
            </a:pPr>
            <a:r>
              <a:rPr lang="en-US" sz="3200" dirty="0">
                <a:latin typeface="Times New Roman" panose="02020603050405020304" pitchFamily="18" charset="0"/>
                <a:cs typeface="Times New Roman" panose="02020603050405020304" pitchFamily="18" charset="0"/>
              </a:rPr>
              <a:t>We make every effort to adapt to our environment, but when it is disorderly, chaotic or saturated with noise and ugliness, such overstimulation makes it difficult to find ourselves integrated and happy</a:t>
            </a:r>
            <a:r>
              <a:rPr lang="en-US" sz="3200" dirty="0" smtClean="0">
                <a:latin typeface="Times New Roman" panose="02020603050405020304" pitchFamily="18" charset="0"/>
                <a:cs typeface="Times New Roman" panose="02020603050405020304" pitchFamily="18" charset="0"/>
              </a:rPr>
              <a:t>.</a:t>
            </a:r>
          </a:p>
          <a:p>
            <a:pPr marL="0" indent="0" algn="just">
              <a:lnSpc>
                <a:spcPct val="150000"/>
              </a:lnSpc>
              <a:buNone/>
            </a:pPr>
            <a:r>
              <a:rPr lang="en-US" sz="3200" dirty="0" smtClean="0">
                <a:latin typeface="Times New Roman" panose="02020603050405020304" pitchFamily="18" charset="0"/>
                <a:cs typeface="Times New Roman" panose="02020603050405020304" pitchFamily="18" charset="0"/>
              </a:rPr>
              <a:t>We teach our children to maintain the Center clean and in order, collecting rubbish, planting and watering trees, etc.</a:t>
            </a:r>
            <a:endParaRPr lang="pt-PT" sz="3200" dirty="0">
              <a:latin typeface="Times New Roman" panose="02020603050405020304" pitchFamily="18" charset="0"/>
              <a:cs typeface="Times New Roman" panose="02020603050405020304" pitchFamily="18" charset="0"/>
            </a:endParaRPr>
          </a:p>
          <a:p>
            <a:pPr marL="0" indent="0">
              <a:buNone/>
            </a:pPr>
            <a:endParaRPr lang="pt-PT" dirty="0"/>
          </a:p>
        </p:txBody>
      </p:sp>
    </p:spTree>
    <p:extLst>
      <p:ext uri="{BB962C8B-B14F-4D97-AF65-F5344CB8AC3E}">
        <p14:creationId xmlns:p14="http://schemas.microsoft.com/office/powerpoint/2010/main" val="2338662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PT" sz="3200" dirty="0" err="1" smtClean="0">
                <a:solidFill>
                  <a:schemeClr val="tx1"/>
                </a:solidFill>
                <a:latin typeface="Times New Roman" panose="02020603050405020304" pitchFamily="18" charset="0"/>
                <a:cs typeface="Times New Roman" panose="02020603050405020304" pitchFamily="18" charset="0"/>
              </a:rPr>
              <a:t>Massaca</a:t>
            </a:r>
            <a:r>
              <a:rPr lang="pt-PT" sz="3200" dirty="0" smtClean="0">
                <a:solidFill>
                  <a:schemeClr val="tx1"/>
                </a:solidFill>
                <a:latin typeface="Times New Roman" panose="02020603050405020304" pitchFamily="18" charset="0"/>
                <a:cs typeface="Times New Roman" panose="02020603050405020304" pitchFamily="18" charset="0"/>
              </a:rPr>
              <a:t> children </a:t>
            </a:r>
            <a:r>
              <a:rPr lang="pt-PT" sz="3200" dirty="0" err="1" smtClean="0">
                <a:solidFill>
                  <a:schemeClr val="tx1"/>
                </a:solidFill>
                <a:latin typeface="Times New Roman" panose="02020603050405020304" pitchFamily="18" charset="0"/>
                <a:cs typeface="Times New Roman" panose="02020603050405020304" pitchFamily="18" charset="0"/>
              </a:rPr>
              <a:t>with</a:t>
            </a:r>
            <a:r>
              <a:rPr lang="pt-PT" sz="3200" dirty="0" smtClean="0">
                <a:solidFill>
                  <a:schemeClr val="tx1"/>
                </a:solidFill>
                <a:latin typeface="Times New Roman" panose="02020603050405020304" pitchFamily="18" charset="0"/>
                <a:cs typeface="Times New Roman" panose="02020603050405020304" pitchFamily="18" charset="0"/>
              </a:rPr>
              <a:t> the </a:t>
            </a:r>
            <a:r>
              <a:rPr lang="pt-PT" sz="3200" dirty="0" err="1" smtClean="0">
                <a:solidFill>
                  <a:schemeClr val="tx1"/>
                </a:solidFill>
                <a:latin typeface="Times New Roman" panose="02020603050405020304" pitchFamily="18" charset="0"/>
                <a:cs typeface="Times New Roman" panose="02020603050405020304" pitchFamily="18" charset="0"/>
              </a:rPr>
              <a:t>educators</a:t>
            </a:r>
            <a:endParaRPr lang="pt-PT" sz="3200" dirty="0">
              <a:solidFill>
                <a:schemeClr val="tx1"/>
              </a:solidFill>
              <a:latin typeface="Times New Roman" panose="02020603050405020304" pitchFamily="18" charset="0"/>
              <a:cs typeface="Times New Roman" panose="02020603050405020304" pitchFamily="18" charset="0"/>
            </a:endParaRPr>
          </a:p>
        </p:txBody>
      </p:sp>
      <p:pic>
        <p:nvPicPr>
          <p:cNvPr id="5" name="Espaço Reservado para Imagem 4"/>
          <p:cNvPicPr>
            <a:picLocks noGrp="1" noChangeAspect="1"/>
          </p:cNvPicPr>
          <p:nvPr>
            <p:ph type="pic" idx="1"/>
          </p:nvPr>
        </p:nvPicPr>
        <p:blipFill>
          <a:blip r:embed="rId2">
            <a:extLst>
              <a:ext uri="{28A0092B-C50C-407E-A947-70E740481C1C}">
                <a14:useLocalDpi xmlns:a14="http://schemas.microsoft.com/office/drawing/2010/main" val="0"/>
              </a:ext>
            </a:extLst>
          </a:blip>
          <a:srcRect t="20182" b="20182"/>
          <a:stretch>
            <a:fillRect/>
          </a:stretch>
        </p:blipFill>
        <p:spPr>
          <a:xfrm>
            <a:off x="677334" y="261257"/>
            <a:ext cx="8596668" cy="4426857"/>
          </a:xfrm>
        </p:spPr>
      </p:pic>
      <p:sp>
        <p:nvSpPr>
          <p:cNvPr id="4" name="Espaço Reservado para Texto 3"/>
          <p:cNvSpPr>
            <a:spLocks noGrp="1"/>
          </p:cNvSpPr>
          <p:nvPr>
            <p:ph type="body" sz="half" idx="2"/>
          </p:nvPr>
        </p:nvSpPr>
        <p:spPr>
          <a:xfrm>
            <a:off x="677334" y="5479824"/>
            <a:ext cx="9424609" cy="674024"/>
          </a:xfrm>
        </p:spPr>
        <p:txBody>
          <a:bodyPr>
            <a:noAutofit/>
          </a:bodyPr>
          <a:lstStyle/>
          <a:p>
            <a:r>
              <a:rPr lang="pt-PT" sz="2400" dirty="0" smtClean="0">
                <a:latin typeface="Times New Roman" panose="02020603050405020304" pitchFamily="18" charset="0"/>
                <a:cs typeface="Times New Roman" panose="02020603050405020304" pitchFamily="18" charset="0"/>
              </a:rPr>
              <a:t>The </a:t>
            </a:r>
            <a:r>
              <a:rPr lang="pt-PT" sz="2400" dirty="0" err="1" smtClean="0">
                <a:latin typeface="Times New Roman" panose="02020603050405020304" pitchFamily="18" charset="0"/>
                <a:cs typeface="Times New Roman" panose="02020603050405020304" pitchFamily="18" charset="0"/>
              </a:rPr>
              <a:t>educator</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is</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using</a:t>
            </a:r>
            <a:r>
              <a:rPr lang="pt-PT" sz="2400" dirty="0" smtClean="0">
                <a:latin typeface="Times New Roman" panose="02020603050405020304" pitchFamily="18" charset="0"/>
                <a:cs typeface="Times New Roman" panose="02020603050405020304" pitchFamily="18" charset="0"/>
              </a:rPr>
              <a:t> a </a:t>
            </a:r>
            <a:r>
              <a:rPr lang="pt-PT" sz="2400" dirty="0" err="1" smtClean="0">
                <a:latin typeface="Times New Roman" panose="02020603050405020304" pitchFamily="18" charset="0"/>
                <a:cs typeface="Times New Roman" panose="02020603050405020304" pitchFamily="18" charset="0"/>
              </a:rPr>
              <a:t>book</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entitled</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on</a:t>
            </a:r>
            <a:r>
              <a:rPr lang="pt-PT" sz="2400" dirty="0" smtClean="0">
                <a:latin typeface="Times New Roman" panose="02020603050405020304" pitchFamily="18" charset="0"/>
                <a:cs typeface="Times New Roman" panose="02020603050405020304" pitchFamily="18" charset="0"/>
              </a:rPr>
              <a:t> </a:t>
            </a:r>
            <a:r>
              <a:rPr lang="pt-PT" sz="2400" i="1" dirty="0" smtClean="0">
                <a:latin typeface="Times New Roman" panose="02020603050405020304" pitchFamily="18" charset="0"/>
                <a:cs typeface="Times New Roman" panose="02020603050405020304" pitchFamily="18" charset="0"/>
              </a:rPr>
              <a:t>Louvado Sejas e educação ambiental </a:t>
            </a:r>
            <a:r>
              <a:rPr lang="pt-PT" sz="2400" dirty="0" err="1" smtClean="0">
                <a:latin typeface="Times New Roman" panose="02020603050405020304" pitchFamily="18" charset="0"/>
                <a:cs typeface="Times New Roman" panose="02020603050405020304" pitchFamily="18" charset="0"/>
              </a:rPr>
              <a:t>written</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by</a:t>
            </a:r>
            <a:r>
              <a:rPr lang="pt-PT" sz="2400" dirty="0" smtClean="0">
                <a:latin typeface="Times New Roman" panose="02020603050405020304" pitchFamily="18" charset="0"/>
                <a:cs typeface="Times New Roman" panose="02020603050405020304" pitchFamily="18" charset="0"/>
              </a:rPr>
              <a:t> a </a:t>
            </a:r>
            <a:r>
              <a:rPr lang="pt-PT" sz="2400" dirty="0" err="1" smtClean="0">
                <a:latin typeface="Times New Roman" panose="02020603050405020304" pitchFamily="18" charset="0"/>
                <a:cs typeface="Times New Roman" panose="02020603050405020304" pitchFamily="18" charset="0"/>
              </a:rPr>
              <a:t>pauline</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sister</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based</a:t>
            </a:r>
            <a:r>
              <a:rPr lang="pt-PT" sz="2400" dirty="0" smtClean="0">
                <a:latin typeface="Times New Roman" panose="02020603050405020304" pitchFamily="18" charset="0"/>
                <a:cs typeface="Times New Roman" panose="02020603050405020304" pitchFamily="18" charset="0"/>
              </a:rPr>
              <a:t> </a:t>
            </a:r>
            <a:r>
              <a:rPr lang="pt-PT" sz="2400" dirty="0" err="1" smtClean="0">
                <a:latin typeface="Times New Roman" panose="02020603050405020304" pitchFamily="18" charset="0"/>
                <a:cs typeface="Times New Roman" panose="02020603050405020304" pitchFamily="18" charset="0"/>
              </a:rPr>
              <a:t>on</a:t>
            </a:r>
            <a:r>
              <a:rPr lang="pt-PT" sz="2400" dirty="0" smtClean="0">
                <a:latin typeface="Times New Roman" panose="02020603050405020304" pitchFamily="18" charset="0"/>
                <a:cs typeface="Times New Roman" panose="02020603050405020304" pitchFamily="18" charset="0"/>
              </a:rPr>
              <a:t> the </a:t>
            </a:r>
            <a:r>
              <a:rPr lang="pt-PT" sz="2400" dirty="0" err="1" smtClean="0">
                <a:latin typeface="Times New Roman" panose="02020603050405020304" pitchFamily="18" charset="0"/>
                <a:cs typeface="Times New Roman" panose="02020603050405020304" pitchFamily="18" charset="0"/>
              </a:rPr>
              <a:t>Laudato</a:t>
            </a:r>
            <a:r>
              <a:rPr lang="pt-PT" sz="2400" dirty="0" smtClean="0">
                <a:latin typeface="Times New Roman" panose="02020603050405020304" pitchFamily="18" charset="0"/>
                <a:cs typeface="Times New Roman" panose="02020603050405020304" pitchFamily="18" charset="0"/>
              </a:rPr>
              <a:t> Si</a:t>
            </a:r>
            <a:r>
              <a:rPr lang="pt-PT" sz="2400" dirty="0" smtClean="0">
                <a:solidFill>
                  <a:schemeClr val="tx1"/>
                </a:solidFill>
                <a:latin typeface="Times New Roman" panose="02020603050405020304" pitchFamily="18" charset="0"/>
                <a:cs typeface="Times New Roman" panose="02020603050405020304" pitchFamily="18" charset="0"/>
              </a:rPr>
              <a:t>'</a:t>
            </a:r>
            <a:r>
              <a:rPr lang="pt-PT" sz="2400" dirty="0" smtClean="0">
                <a:latin typeface="Times New Roman" panose="02020603050405020304" pitchFamily="18" charset="0"/>
                <a:cs typeface="Times New Roman" panose="02020603050405020304" pitchFamily="18" charset="0"/>
              </a:rPr>
              <a:t>).</a:t>
            </a:r>
            <a:endParaRPr lang="pt-P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149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458" y="493486"/>
            <a:ext cx="8708572" cy="6364514"/>
          </a:xfrm>
          <a:prstGeom prst="rect">
            <a:avLst/>
          </a:prstGeom>
        </p:spPr>
      </p:pic>
    </p:spTree>
    <p:extLst>
      <p:ext uri="{BB962C8B-B14F-4D97-AF65-F5344CB8AC3E}">
        <p14:creationId xmlns:p14="http://schemas.microsoft.com/office/powerpoint/2010/main" val="3378855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1001486"/>
          </a:xfrm>
        </p:spPr>
        <p:txBody>
          <a:bodyPr>
            <a:normAutofit/>
          </a:bodyPr>
          <a:lstStyle/>
          <a:p>
            <a:pPr algn="ctr"/>
            <a:r>
              <a:rPr lang="pt-PT" sz="3200" b="1" dirty="0" smtClean="0">
                <a:latin typeface="Times New Roman" panose="02020603050405020304" pitchFamily="18" charset="0"/>
                <a:cs typeface="Times New Roman" panose="02020603050405020304" pitchFamily="18" charset="0"/>
              </a:rPr>
              <a:t>LECTURES IN SMALL GROUPS</a:t>
            </a:r>
            <a:endParaRPr lang="pt-PT" sz="3200" b="1" dirty="0">
              <a:latin typeface="Times New Roman" panose="02020603050405020304" pitchFamily="18" charset="0"/>
              <a:cs typeface="Times New Roman" panose="02020603050405020304" pitchFamily="18" charset="0"/>
            </a:endParaRPr>
          </a:p>
        </p:txBody>
      </p:sp>
      <p:pic>
        <p:nvPicPr>
          <p:cNvPr id="8" name="Espaço Reservado para Conteúdo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87938" y="1930400"/>
            <a:ext cx="4186237" cy="4731657"/>
          </a:xfrm>
        </p:spPr>
      </p:pic>
      <p:pic>
        <p:nvPicPr>
          <p:cNvPr id="7" name="Espaço Reservado para Conteúdo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9159" y="1930400"/>
            <a:ext cx="3449241" cy="4731657"/>
          </a:xfrm>
        </p:spPr>
      </p:pic>
    </p:spTree>
    <p:extLst>
      <p:ext uri="{BB962C8B-B14F-4D97-AF65-F5344CB8AC3E}">
        <p14:creationId xmlns:p14="http://schemas.microsoft.com/office/powerpoint/2010/main" val="4292707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82171"/>
          </a:xfrm>
        </p:spPr>
        <p:txBody>
          <a:bodyPr>
            <a:normAutofit/>
          </a:bodyPr>
          <a:lstStyle/>
          <a:p>
            <a:r>
              <a:rPr lang="en-US" sz="3200" b="1" dirty="0" smtClean="0">
                <a:latin typeface="Times New Roman" panose="02020603050405020304" pitchFamily="18" charset="0"/>
                <a:cs typeface="Times New Roman" panose="02020603050405020304" pitchFamily="18" charset="0"/>
              </a:rPr>
              <a:t>Children weeding</a:t>
            </a:r>
            <a:endParaRPr lang="en-US" sz="3200" b="1" dirty="0">
              <a:latin typeface="Times New Roman" panose="02020603050405020304" pitchFamily="18" charset="0"/>
              <a:cs typeface="Times New Roman" panose="02020603050405020304" pitchFamily="18" charset="0"/>
            </a:endParaRP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407886"/>
            <a:ext cx="8596668" cy="5094514"/>
          </a:xfrm>
        </p:spPr>
      </p:pic>
    </p:spTree>
    <p:extLst>
      <p:ext uri="{BB962C8B-B14F-4D97-AF65-F5344CB8AC3E}">
        <p14:creationId xmlns:p14="http://schemas.microsoft.com/office/powerpoint/2010/main" val="3939348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857" y="377372"/>
            <a:ext cx="8403145" cy="6284686"/>
          </a:xfrm>
        </p:spPr>
      </p:pic>
    </p:spTree>
    <p:extLst>
      <p:ext uri="{BB962C8B-B14F-4D97-AF65-F5344CB8AC3E}">
        <p14:creationId xmlns:p14="http://schemas.microsoft.com/office/powerpoint/2010/main" val="1156244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163651"/>
            <a:ext cx="7766936" cy="1887185"/>
          </a:xfrm>
        </p:spPr>
        <p:txBody>
          <a:bodyPr/>
          <a:lstStyle/>
          <a:p>
            <a:pPr algn="ctr"/>
            <a:r>
              <a:rPr lang="en-ZA" b="1" dirty="0" smtClean="0">
                <a:latin typeface="Aharoni" panose="02010803020104030203" pitchFamily="2" charset="-79"/>
                <a:cs typeface="Aharoni" panose="02010803020104030203" pitchFamily="2" charset="-79"/>
              </a:rPr>
              <a:t>MISSIONARY SISTERS PRECIOUS BLOOD</a:t>
            </a:r>
            <a:endParaRPr lang="en-ZA" b="1"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p:txBody>
          <a:bodyPr>
            <a:normAutofit fontScale="85000" lnSpcReduction="20000"/>
          </a:bodyPr>
          <a:lstStyle/>
          <a:p>
            <a:pPr algn="ctr"/>
            <a:endParaRPr lang="en-ZA" sz="3600" b="1" dirty="0" smtClean="0">
              <a:solidFill>
                <a:srgbClr val="00B050"/>
              </a:solidFill>
              <a:latin typeface="Arial Black" panose="020B0A04020102020204" pitchFamily="34" charset="0"/>
            </a:endParaRPr>
          </a:p>
          <a:p>
            <a:pPr algn="ctr"/>
            <a:r>
              <a:rPr lang="en-ZA" sz="4300" b="1" dirty="0" smtClean="0">
                <a:solidFill>
                  <a:srgbClr val="00B050"/>
                </a:solidFill>
                <a:latin typeface="Arial Black" panose="020B0A04020102020204" pitchFamily="34" charset="0"/>
              </a:rPr>
              <a:t>MOZAMBIQUE REGION</a:t>
            </a:r>
            <a:endParaRPr lang="en-ZA" sz="4300" b="1" dirty="0">
              <a:solidFill>
                <a:srgbClr val="00B050"/>
              </a:solidFill>
              <a:latin typeface="Arial Black" panose="020B0A04020102020204" pitchFamily="34" charset="0"/>
            </a:endParaRPr>
          </a:p>
        </p:txBody>
      </p:sp>
      <p:pic>
        <p:nvPicPr>
          <p:cNvPr id="4" name="Imagem 3"/>
          <p:cNvPicPr/>
          <p:nvPr/>
        </p:nvPicPr>
        <p:blipFill>
          <a:blip r:embed="rId3">
            <a:extLst>
              <a:ext uri="{28A0092B-C50C-407E-A947-70E740481C1C}">
                <a14:useLocalDpi xmlns:a14="http://schemas.microsoft.com/office/drawing/2010/main" val="0"/>
              </a:ext>
            </a:extLst>
          </a:blip>
          <a:srcRect/>
          <a:stretch>
            <a:fillRect/>
          </a:stretch>
        </p:blipFill>
        <p:spPr bwMode="auto">
          <a:xfrm>
            <a:off x="568551" y="3254351"/>
            <a:ext cx="1533525" cy="1665991"/>
          </a:xfrm>
          <a:prstGeom prst="rect">
            <a:avLst/>
          </a:prstGeom>
          <a:noFill/>
          <a:ln>
            <a:noFill/>
          </a:ln>
        </p:spPr>
      </p:pic>
    </p:spTree>
    <p:extLst>
      <p:ext uri="{BB962C8B-B14F-4D97-AF65-F5344CB8AC3E}">
        <p14:creationId xmlns:p14="http://schemas.microsoft.com/office/powerpoint/2010/main" val="2265641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28914"/>
          </a:xfrm>
        </p:spPr>
        <p:txBody>
          <a:bodyPr/>
          <a:lstStyle/>
          <a:p>
            <a:r>
              <a:rPr lang="en-US" b="1" dirty="0" smtClean="0">
                <a:solidFill>
                  <a:schemeClr val="accent2"/>
                </a:solidFill>
                <a:latin typeface="Times New Roman" panose="02020603050405020304" pitchFamily="18" charset="0"/>
                <a:cs typeface="Times New Roman" panose="02020603050405020304" pitchFamily="18" charset="0"/>
              </a:rPr>
              <a:t>ACTIVITIES BEING CARRIED OUT</a:t>
            </a:r>
            <a:endParaRPr lang="pt-PT" b="1" dirty="0">
              <a:solidFill>
                <a:schemeClr val="accent2"/>
              </a:solidFill>
            </a:endParaRPr>
          </a:p>
        </p:txBody>
      </p:sp>
      <p:sp>
        <p:nvSpPr>
          <p:cNvPr id="3" name="Espaço Reservado para Conteúdo 2"/>
          <p:cNvSpPr>
            <a:spLocks noGrp="1"/>
          </p:cNvSpPr>
          <p:nvPr>
            <p:ph idx="1"/>
          </p:nvPr>
        </p:nvSpPr>
        <p:spPr>
          <a:xfrm>
            <a:off x="677333" y="1538514"/>
            <a:ext cx="9352038" cy="4502849"/>
          </a:xfrm>
        </p:spPr>
        <p:txBody>
          <a:bodyPr>
            <a:normAutofit lnSpcReduction="10000"/>
          </a:bodyPr>
          <a:lstStyle/>
          <a:p>
            <a:pPr marL="0" indent="0" algn="just">
              <a:lnSpc>
                <a:spcPct val="150000"/>
              </a:lnSpc>
              <a:buNone/>
            </a:pPr>
            <a:r>
              <a:rPr lang="pt-PT" sz="3200" dirty="0">
                <a:latin typeface="Times New Roman" panose="02020603050405020304" pitchFamily="18" charset="0"/>
                <a:cs typeface="Times New Roman" panose="02020603050405020304" pitchFamily="18" charset="0"/>
              </a:rPr>
              <a:t>In </a:t>
            </a:r>
            <a:r>
              <a:rPr lang="pt-PT" sz="3200" dirty="0" err="1">
                <a:latin typeface="Times New Roman" panose="02020603050405020304" pitchFamily="18" charset="0"/>
                <a:cs typeface="Times New Roman" panose="02020603050405020304" pitchFamily="18" charset="0"/>
              </a:rPr>
              <a:t>this</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Marian</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month</a:t>
            </a:r>
            <a:r>
              <a:rPr lang="pt-PT" sz="3200" dirty="0">
                <a:latin typeface="Times New Roman" panose="02020603050405020304" pitchFamily="18" charset="0"/>
                <a:cs typeface="Times New Roman" panose="02020603050405020304" pitchFamily="18" charset="0"/>
              </a:rPr>
              <a:t>, children </a:t>
            </a:r>
            <a:r>
              <a:rPr lang="pt-PT" sz="3200" dirty="0" err="1">
                <a:latin typeface="Times New Roman" panose="02020603050405020304" pitchFamily="18" charset="0"/>
                <a:cs typeface="Times New Roman" panose="02020603050405020304" pitchFamily="18" charset="0"/>
              </a:rPr>
              <a:t>with</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early</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winter</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were</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filled</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with</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initiatives</a:t>
            </a:r>
            <a:r>
              <a:rPr lang="pt-PT" sz="3200" dirty="0">
                <a:latin typeface="Times New Roman" panose="02020603050405020304" pitchFamily="18" charset="0"/>
                <a:cs typeface="Times New Roman" panose="02020603050405020304" pitchFamily="18" charset="0"/>
              </a:rPr>
              <a:t> to </a:t>
            </a:r>
            <a:r>
              <a:rPr lang="pt-PT" sz="3200" dirty="0" err="1">
                <a:latin typeface="Times New Roman" panose="02020603050405020304" pitchFamily="18" charset="0"/>
                <a:cs typeface="Times New Roman" panose="02020603050405020304" pitchFamily="18" charset="0"/>
              </a:rPr>
              <a:t>make</a:t>
            </a:r>
            <a:r>
              <a:rPr lang="pt-PT" sz="3200" dirty="0">
                <a:latin typeface="Times New Roman" panose="02020603050405020304" pitchFamily="18" charset="0"/>
                <a:cs typeface="Times New Roman" panose="02020603050405020304" pitchFamily="18" charset="0"/>
              </a:rPr>
              <a:t> the </a:t>
            </a:r>
            <a:r>
              <a:rPr lang="pt-PT" sz="3200" dirty="0" err="1">
                <a:latin typeface="Times New Roman" panose="02020603050405020304" pitchFamily="18" charset="0"/>
                <a:cs typeface="Times New Roman" panose="02020603050405020304" pitchFamily="18" charset="0"/>
              </a:rPr>
              <a:t>best</a:t>
            </a:r>
            <a:r>
              <a:rPr lang="pt-PT" sz="3200" dirty="0">
                <a:latin typeface="Times New Roman" panose="02020603050405020304" pitchFamily="18" charset="0"/>
                <a:cs typeface="Times New Roman" panose="02020603050405020304" pitchFamily="18" charset="0"/>
              </a:rPr>
              <a:t> use </a:t>
            </a:r>
            <a:r>
              <a:rPr lang="pt-PT" sz="3200" dirty="0" err="1">
                <a:latin typeface="Times New Roman" panose="02020603050405020304" pitchFamily="18" charset="0"/>
                <a:cs typeface="Times New Roman" panose="02020603050405020304" pitchFamily="18" charset="0"/>
              </a:rPr>
              <a:t>of</a:t>
            </a:r>
            <a:r>
              <a:rPr lang="pt-PT" sz="3200" dirty="0">
                <a:latin typeface="Times New Roman" panose="02020603050405020304" pitchFamily="18" charset="0"/>
                <a:cs typeface="Times New Roman" panose="02020603050405020304" pitchFamily="18" charset="0"/>
              </a:rPr>
              <a:t> the </a:t>
            </a:r>
            <a:r>
              <a:rPr lang="pt-PT" sz="3200" dirty="0" err="1">
                <a:latin typeface="Times New Roman" panose="02020603050405020304" pitchFamily="18" charset="0"/>
                <a:cs typeface="Times New Roman" panose="02020603050405020304" pitchFamily="18" charset="0"/>
              </a:rPr>
              <a:t>land</a:t>
            </a:r>
            <a:r>
              <a:rPr lang="pt-PT" sz="3200" dirty="0">
                <a:latin typeface="Times New Roman" panose="02020603050405020304" pitchFamily="18" charset="0"/>
                <a:cs typeface="Times New Roman" panose="02020603050405020304" pitchFamily="18" charset="0"/>
              </a:rPr>
              <a:t>.</a:t>
            </a:r>
          </a:p>
          <a:p>
            <a:pPr marL="0" indent="0" algn="just">
              <a:lnSpc>
                <a:spcPct val="150000"/>
              </a:lnSpc>
              <a:buNone/>
            </a:pPr>
            <a:r>
              <a:rPr lang="pt-PT" sz="3200" dirty="0" err="1">
                <a:latin typeface="Times New Roman" panose="02020603050405020304" pitchFamily="18" charset="0"/>
                <a:cs typeface="Times New Roman" panose="02020603050405020304" pitchFamily="18" charset="0"/>
              </a:rPr>
              <a:t>One</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of</a:t>
            </a:r>
            <a:r>
              <a:rPr lang="pt-PT" sz="3200" dirty="0">
                <a:latin typeface="Times New Roman" panose="02020603050405020304" pitchFamily="18" charset="0"/>
                <a:cs typeface="Times New Roman" panose="02020603050405020304" pitchFamily="18" charset="0"/>
              </a:rPr>
              <a:t> the </a:t>
            </a:r>
            <a:r>
              <a:rPr lang="pt-PT" sz="3200" dirty="0" err="1">
                <a:latin typeface="Times New Roman" panose="02020603050405020304" pitchFamily="18" charset="0"/>
                <a:cs typeface="Times New Roman" panose="02020603050405020304" pitchFamily="18" charset="0"/>
              </a:rPr>
              <a:t>concrete</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things</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is</a:t>
            </a:r>
            <a:r>
              <a:rPr lang="pt-PT" sz="3200" dirty="0">
                <a:latin typeface="Times New Roman" panose="02020603050405020304" pitchFamily="18" charset="0"/>
                <a:cs typeface="Times New Roman" panose="02020603050405020304" pitchFamily="18" charset="0"/>
              </a:rPr>
              <a:t> to open </a:t>
            </a:r>
            <a:r>
              <a:rPr lang="pt-PT" sz="3200" dirty="0" err="1">
                <a:latin typeface="Times New Roman" panose="02020603050405020304" pitchFamily="18" charset="0"/>
                <a:cs typeface="Times New Roman" panose="02020603050405020304" pitchFamily="18" charset="0"/>
              </a:rPr>
              <a:t>flowerbeds</a:t>
            </a:r>
            <a:r>
              <a:rPr lang="pt-PT" sz="3200" dirty="0">
                <a:latin typeface="Times New Roman" panose="02020603050405020304" pitchFamily="18" charset="0"/>
                <a:cs typeface="Times New Roman" panose="02020603050405020304" pitchFamily="18" charset="0"/>
              </a:rPr>
              <a:t> for </a:t>
            </a:r>
            <a:r>
              <a:rPr lang="pt-PT" sz="3200" dirty="0" err="1">
                <a:latin typeface="Times New Roman" panose="02020603050405020304" pitchFamily="18" charset="0"/>
                <a:cs typeface="Times New Roman" panose="02020603050405020304" pitchFamily="18" charset="0"/>
              </a:rPr>
              <a:t>small</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vegetable</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gardens</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which</a:t>
            </a:r>
            <a:r>
              <a:rPr lang="pt-PT" sz="3200" dirty="0">
                <a:latin typeface="Times New Roman" panose="02020603050405020304" pitchFamily="18" charset="0"/>
                <a:cs typeface="Times New Roman" panose="02020603050405020304" pitchFamily="18" charset="0"/>
              </a:rPr>
              <a:t> in </a:t>
            </a:r>
            <a:r>
              <a:rPr lang="pt-PT" sz="3200" dirty="0" err="1">
                <a:latin typeface="Times New Roman" panose="02020603050405020304" pitchFamily="18" charset="0"/>
                <a:cs typeface="Times New Roman" panose="02020603050405020304" pitchFamily="18" charset="0"/>
              </a:rPr>
              <a:t>turn</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will</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be</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used</a:t>
            </a:r>
            <a:r>
              <a:rPr lang="pt-PT" sz="3200" dirty="0">
                <a:latin typeface="Times New Roman" panose="02020603050405020304" pitchFamily="18" charset="0"/>
                <a:cs typeface="Times New Roman" panose="02020603050405020304" pitchFamily="18" charset="0"/>
              </a:rPr>
              <a:t> for </a:t>
            </a:r>
            <a:r>
              <a:rPr lang="pt-PT" sz="3200" dirty="0" err="1">
                <a:latin typeface="Times New Roman" panose="02020603050405020304" pitchFamily="18" charset="0"/>
                <a:cs typeface="Times New Roman" panose="02020603050405020304" pitchFamily="18" charset="0"/>
              </a:rPr>
              <a:t>their</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own</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benefits</a:t>
            </a:r>
            <a:r>
              <a:rPr lang="pt-PT" sz="3200" dirty="0">
                <a:latin typeface="Times New Roman" panose="02020603050405020304" pitchFamily="18" charset="0"/>
                <a:cs typeface="Times New Roman" panose="02020603050405020304" pitchFamily="18" charset="0"/>
              </a:rPr>
              <a:t> as </a:t>
            </a:r>
            <a:r>
              <a:rPr lang="pt-PT" sz="3200" dirty="0" err="1">
                <a:latin typeface="Times New Roman" panose="02020603050405020304" pitchFamily="18" charset="0"/>
                <a:cs typeface="Times New Roman" panose="02020603050405020304" pitchFamily="18" charset="0"/>
              </a:rPr>
              <a:t>well</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and</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this</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activity</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guarantees</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Teaching</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and</a:t>
            </a:r>
            <a:r>
              <a:rPr lang="pt-PT" sz="3200" dirty="0">
                <a:latin typeface="Times New Roman" panose="02020603050405020304" pitchFamily="18" charset="0"/>
                <a:cs typeface="Times New Roman" panose="02020603050405020304" pitchFamily="18" charset="0"/>
              </a:rPr>
              <a:t> </a:t>
            </a:r>
            <a:r>
              <a:rPr lang="pt-PT" sz="3200" dirty="0" err="1">
                <a:latin typeface="Times New Roman" panose="02020603050405020304" pitchFamily="18" charset="0"/>
                <a:cs typeface="Times New Roman" panose="02020603050405020304" pitchFamily="18" charset="0"/>
              </a:rPr>
              <a:t>Learning</a:t>
            </a:r>
            <a:r>
              <a:rPr lang="pt-PT" sz="3200" dirty="0">
                <a:latin typeface="Times New Roman" panose="02020603050405020304" pitchFamily="18" charset="0"/>
                <a:cs typeface="Times New Roman" panose="02020603050405020304" pitchFamily="18" charset="0"/>
              </a:rPr>
              <a:t> in general </a:t>
            </a:r>
            <a:r>
              <a:rPr lang="pt-PT" sz="3200" dirty="0" err="1">
                <a:latin typeface="Times New Roman" panose="02020603050405020304" pitchFamily="18" charset="0"/>
                <a:cs typeface="Times New Roman" panose="02020603050405020304" pitchFamily="18" charset="0"/>
              </a:rPr>
              <a:t>matters</a:t>
            </a:r>
            <a:r>
              <a:rPr lang="pt-PT" sz="3200" dirty="0">
                <a:latin typeface="Times New Roman" panose="02020603050405020304" pitchFamily="18" charset="0"/>
                <a:cs typeface="Times New Roman" panose="02020603050405020304" pitchFamily="18" charset="0"/>
              </a:rPr>
              <a:t>.</a:t>
            </a:r>
          </a:p>
          <a:p>
            <a:pPr marL="0" indent="0">
              <a:buNone/>
            </a:pPr>
            <a:endParaRPr lang="pt-PT" dirty="0"/>
          </a:p>
        </p:txBody>
      </p:sp>
    </p:spTree>
    <p:extLst>
      <p:ext uri="{BB962C8B-B14F-4D97-AF65-F5344CB8AC3E}">
        <p14:creationId xmlns:p14="http://schemas.microsoft.com/office/powerpoint/2010/main" val="2328211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25714"/>
          </a:xfrm>
        </p:spPr>
        <p:txBody>
          <a:bodyPr/>
          <a:lstStyle/>
          <a:p>
            <a:endParaRPr lang="pt-PT" dirty="0"/>
          </a:p>
        </p:txBody>
      </p:sp>
      <p:pic>
        <p:nvPicPr>
          <p:cNvPr id="7" name="Espaço Reservado para Conteúd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3182" y="1494971"/>
            <a:ext cx="4832088" cy="4833257"/>
          </a:xfrm>
        </p:spPr>
      </p:pic>
      <p:pic>
        <p:nvPicPr>
          <p:cNvPr id="8" name="Espaço Reservado para Conteúdo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87938" y="1494971"/>
            <a:ext cx="4186237" cy="4833257"/>
          </a:xfrm>
        </p:spPr>
      </p:pic>
    </p:spTree>
    <p:extLst>
      <p:ext uri="{BB962C8B-B14F-4D97-AF65-F5344CB8AC3E}">
        <p14:creationId xmlns:p14="http://schemas.microsoft.com/office/powerpoint/2010/main" val="1145065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599"/>
            <a:ext cx="8596668" cy="6139543"/>
          </a:xfrm>
        </p:spPr>
        <p:txBody>
          <a:bodyPr/>
          <a:lstStyle/>
          <a:p>
            <a:endParaRPr lang="pt-PT"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1" y="319314"/>
            <a:ext cx="9884229" cy="6538686"/>
          </a:xfrm>
          <a:prstGeom prst="rect">
            <a:avLst/>
          </a:prstGeom>
        </p:spPr>
      </p:pic>
    </p:spTree>
    <p:extLst>
      <p:ext uri="{BB962C8B-B14F-4D97-AF65-F5344CB8AC3E}">
        <p14:creationId xmlns:p14="http://schemas.microsoft.com/office/powerpoint/2010/main" val="873131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4" y="928915"/>
            <a:ext cx="8596668" cy="5112448"/>
          </a:xfrm>
        </p:spPr>
        <p:txBody>
          <a:bodyPr>
            <a:normAutofit lnSpcReduction="10000"/>
          </a:bodyPr>
          <a:lstStyle/>
          <a:p>
            <a:pPr marL="0" indent="0" algn="just">
              <a:lnSpc>
                <a:spcPct val="150000"/>
              </a:lnSpc>
              <a:buNone/>
            </a:pPr>
            <a:r>
              <a:rPr lang="en-US" sz="3200" dirty="0" smtClean="0">
                <a:solidFill>
                  <a:schemeClr val="tx1"/>
                </a:solidFill>
                <a:latin typeface="Times New Roman" panose="02020603050405020304" pitchFamily="18" charset="0"/>
                <a:cs typeface="Times New Roman" panose="02020603050405020304" pitchFamily="18" charset="0"/>
              </a:rPr>
              <a:t>The other initiative was to introduce this education on the environment to the formisses and each community will make efforts to do something concrete for this same cause.</a:t>
            </a:r>
          </a:p>
          <a:p>
            <a:pPr marL="0" indent="0" algn="just">
              <a:lnSpc>
                <a:spcPct val="150000"/>
              </a:lnSpc>
              <a:buNone/>
            </a:pPr>
            <a:r>
              <a:rPr lang="en-US" sz="3200" dirty="0" smtClean="0">
                <a:solidFill>
                  <a:schemeClr val="tx1"/>
                </a:solidFill>
                <a:latin typeface="Times New Roman" panose="02020603050405020304" pitchFamily="18" charset="0"/>
                <a:cs typeface="Times New Roman" panose="02020603050405020304" pitchFamily="18" charset="0"/>
              </a:rPr>
              <a:t>The children are engaged on the process of doing all kind of work  that cares for a our common  home.                                                                                                         </a:t>
            </a:r>
          </a:p>
          <a:p>
            <a:pPr marL="0" indent="0">
              <a:buNone/>
            </a:pPr>
            <a:endParaRPr lang="pt-PT" dirty="0"/>
          </a:p>
        </p:txBody>
      </p:sp>
    </p:spTree>
    <p:extLst>
      <p:ext uri="{BB962C8B-B14F-4D97-AF65-F5344CB8AC3E}">
        <p14:creationId xmlns:p14="http://schemas.microsoft.com/office/powerpoint/2010/main" val="792707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lnSpc>
                <a:spcPct val="150000"/>
              </a:lnSpc>
            </a:pPr>
            <a:r>
              <a:rPr lang="en-US" b="1" dirty="0" smtClean="0">
                <a:solidFill>
                  <a:schemeClr val="accent2">
                    <a:lumMod val="75000"/>
                  </a:schemeClr>
                </a:solidFill>
                <a:latin typeface="Times New Roman" panose="02020603050405020304" pitchFamily="18" charset="0"/>
                <a:cs typeface="Times New Roman" panose="02020603050405020304" pitchFamily="18" charset="0"/>
              </a:rPr>
              <a:t>PERSPECTIVES FOR A NEAR FUTURE</a:t>
            </a:r>
            <a:r>
              <a:rPr lang="en-US" b="1" dirty="0" smtClean="0">
                <a:solidFill>
                  <a:schemeClr val="tx2"/>
                </a:solidFill>
                <a:latin typeface="Times New Roman" panose="02020603050405020304" pitchFamily="18" charset="0"/>
                <a:cs typeface="Times New Roman" panose="02020603050405020304" pitchFamily="18" charset="0"/>
              </a:rPr>
              <a:t/>
            </a:r>
            <a:br>
              <a:rPr lang="en-US" b="1" dirty="0" smtClean="0">
                <a:solidFill>
                  <a:schemeClr val="tx2"/>
                </a:solidFill>
                <a:latin typeface="Times New Roman" panose="02020603050405020304" pitchFamily="18" charset="0"/>
                <a:cs typeface="Times New Roman" panose="02020603050405020304" pitchFamily="18" charset="0"/>
              </a:rPr>
            </a:br>
            <a:endParaRPr lang="pt-PT" b="1" dirty="0"/>
          </a:p>
        </p:txBody>
      </p:sp>
      <p:sp>
        <p:nvSpPr>
          <p:cNvPr id="3" name="Espaço Reservado para Conteúdo 2"/>
          <p:cNvSpPr>
            <a:spLocks noGrp="1"/>
          </p:cNvSpPr>
          <p:nvPr>
            <p:ph idx="1"/>
          </p:nvPr>
        </p:nvSpPr>
        <p:spPr>
          <a:xfrm>
            <a:off x="677334" y="1930401"/>
            <a:ext cx="8596668" cy="4110962"/>
          </a:xfrm>
        </p:spPr>
        <p:txBody>
          <a:bodyPr/>
          <a:lstStyle/>
          <a:p>
            <a:pPr marL="0" indent="0">
              <a:buNone/>
            </a:pPr>
            <a:endParaRPr lang="pt-PT" dirty="0" smtClean="0"/>
          </a:p>
          <a:p>
            <a:pPr marL="0" indent="0" algn="just">
              <a:lnSpc>
                <a:spcPct val="150000"/>
              </a:lnSpc>
              <a:buNone/>
            </a:pPr>
            <a:r>
              <a:rPr lang="en-US" sz="3200" dirty="0">
                <a:latin typeface="Times New Roman" panose="02020603050405020304" pitchFamily="18" charset="0"/>
                <a:cs typeface="Times New Roman" panose="02020603050405020304" pitchFamily="18" charset="0"/>
              </a:rPr>
              <a:t>From </a:t>
            </a:r>
            <a:r>
              <a:rPr lang="en-US" sz="3200" dirty="0" smtClean="0">
                <a:latin typeface="Times New Roman" panose="02020603050405020304" pitchFamily="18" charset="0"/>
                <a:cs typeface="Times New Roman" panose="02020603050405020304" pitchFamily="18" charset="0"/>
              </a:rPr>
              <a:t>the activities shared, we hope that in </a:t>
            </a:r>
            <a:r>
              <a:rPr lang="en-US" sz="3200" dirty="0">
                <a:latin typeface="Times New Roman" panose="02020603050405020304" pitchFamily="18" charset="0"/>
                <a:cs typeface="Times New Roman" panose="02020603050405020304" pitchFamily="18" charset="0"/>
              </a:rPr>
              <a:t>the future, we </a:t>
            </a:r>
            <a:r>
              <a:rPr lang="en-US" sz="3200" dirty="0" smtClean="0">
                <a:latin typeface="Times New Roman" panose="02020603050405020304" pitchFamily="18" charset="0"/>
                <a:cs typeface="Times New Roman" panose="02020603050405020304" pitchFamily="18" charset="0"/>
              </a:rPr>
              <a:t>may expand such kind of activities to all </a:t>
            </a:r>
            <a:r>
              <a:rPr lang="en-US" sz="3200" dirty="0">
                <a:latin typeface="Times New Roman" panose="02020603050405020304" pitchFamily="18" charset="0"/>
                <a:cs typeface="Times New Roman" panose="02020603050405020304" pitchFamily="18" charset="0"/>
              </a:rPr>
              <a:t>the Centers, associates, Christian communities, villages, etc.</a:t>
            </a:r>
            <a:endParaRPr lang="pt-PT"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0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677334" y="870858"/>
            <a:ext cx="4184034" cy="5413828"/>
          </a:xfrm>
        </p:spPr>
        <p:txBody>
          <a:bodyPr>
            <a:normAutofit/>
          </a:bodyPr>
          <a:lstStyle/>
          <a:p>
            <a:pPr marL="0" indent="0" algn="just">
              <a:lnSpc>
                <a:spcPct val="150000"/>
              </a:lnSpc>
              <a:buNone/>
            </a:pPr>
            <a:r>
              <a:rPr lang="en-US" sz="3200" b="1" dirty="0" smtClean="0">
                <a:solidFill>
                  <a:schemeClr val="accent2"/>
                </a:solidFill>
                <a:latin typeface="Times New Roman" panose="02020603050405020304" pitchFamily="18" charset="0"/>
                <a:cs typeface="Times New Roman" panose="02020603050405020304" pitchFamily="18" charset="0"/>
              </a:rPr>
              <a:t>CONCLUSION</a:t>
            </a:r>
          </a:p>
          <a:p>
            <a:pPr marL="0" indent="0" algn="just">
              <a:lnSpc>
                <a:spcPct val="150000"/>
              </a:lnSpc>
              <a:buNone/>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care for nature </a:t>
            </a:r>
            <a:r>
              <a:rPr lang="en-US" sz="3200" dirty="0" smtClean="0">
                <a:latin typeface="Times New Roman" panose="02020603050405020304" pitchFamily="18" charset="0"/>
                <a:cs typeface="Times New Roman" panose="02020603050405020304" pitchFamily="18" charset="0"/>
              </a:rPr>
              <a:t>is a </a:t>
            </a:r>
            <a:r>
              <a:rPr lang="en-US" sz="3200" dirty="0">
                <a:latin typeface="Times New Roman" panose="02020603050405020304" pitchFamily="18" charset="0"/>
                <a:cs typeface="Times New Roman" panose="02020603050405020304" pitchFamily="18" charset="0"/>
              </a:rPr>
              <a:t>task that we received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since the history of </a:t>
            </a:r>
            <a:r>
              <a:rPr lang="en-US" sz="3200" dirty="0" smtClean="0">
                <a:latin typeface="Times New Roman" panose="02020603050405020304" pitchFamily="18" charset="0"/>
                <a:cs typeface="Times New Roman" panose="02020603050405020304" pitchFamily="18" charset="0"/>
              </a:rPr>
              <a:t>creation, this is the reason why Genesis talks of responsibility.</a:t>
            </a:r>
            <a:endParaRPr lang="pt-PT" sz="3200" dirty="0">
              <a:latin typeface="Times New Roman" panose="02020603050405020304" pitchFamily="18" charset="0"/>
              <a:cs typeface="Times New Roman" panose="02020603050405020304" pitchFamily="18" charset="0"/>
            </a:endParaRPr>
          </a:p>
        </p:txBody>
      </p:sp>
      <p:pic>
        <p:nvPicPr>
          <p:cNvPr id="8" name="Espaço Reservado para Conteúdo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38057" y="1059543"/>
            <a:ext cx="4135945" cy="5225143"/>
          </a:xfrm>
        </p:spPr>
      </p:pic>
    </p:spTree>
    <p:extLst>
      <p:ext uri="{BB962C8B-B14F-4D97-AF65-F5344CB8AC3E}">
        <p14:creationId xmlns:p14="http://schemas.microsoft.com/office/powerpoint/2010/main" val="1053005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1001486"/>
          </a:xfrm>
        </p:spPr>
        <p:txBody>
          <a:bodyPr>
            <a:normAutofit fontScale="90000"/>
          </a:bodyPr>
          <a:lstStyle/>
          <a:p>
            <a:pPr algn="ctr"/>
            <a:r>
              <a:rPr lang="en-US" sz="3200" b="1" dirty="0" smtClean="0">
                <a:solidFill>
                  <a:schemeClr val="accent2"/>
                </a:solidFill>
                <a:latin typeface="Times New Roman" panose="02020603050405020304" pitchFamily="18" charset="0"/>
                <a:cs typeface="Times New Roman" panose="02020603050405020304" pitchFamily="18" charset="0"/>
              </a:rPr>
              <a:t/>
            </a:r>
            <a:br>
              <a:rPr lang="en-US" sz="3200" b="1" dirty="0" smtClean="0">
                <a:solidFill>
                  <a:schemeClr val="accent2"/>
                </a:solidFill>
                <a:latin typeface="Times New Roman" panose="02020603050405020304" pitchFamily="18" charset="0"/>
                <a:cs typeface="Times New Roman" panose="02020603050405020304" pitchFamily="18" charset="0"/>
              </a:rPr>
            </a:br>
            <a:r>
              <a:rPr lang="en-US" sz="3200" b="1" dirty="0" smtClean="0">
                <a:solidFill>
                  <a:schemeClr val="accent2"/>
                </a:solidFill>
                <a:latin typeface="Times New Roman" panose="02020603050405020304" pitchFamily="18" charset="0"/>
                <a:cs typeface="Times New Roman" panose="02020603050405020304" pitchFamily="18" charset="0"/>
              </a:rPr>
              <a:t>BIBLIOGRAPHIC REFERENCES</a:t>
            </a:r>
            <a:endParaRPr lang="pt-PT" sz="3200" b="1" dirty="0">
              <a:solidFill>
                <a:schemeClr val="accent2"/>
              </a:solidFill>
            </a:endParaRPr>
          </a:p>
        </p:txBody>
      </p:sp>
      <p:sp>
        <p:nvSpPr>
          <p:cNvPr id="3" name="Espaço Reservado para Conteúdo 2"/>
          <p:cNvSpPr>
            <a:spLocks noGrp="1"/>
          </p:cNvSpPr>
          <p:nvPr>
            <p:ph idx="1"/>
          </p:nvPr>
        </p:nvSpPr>
        <p:spPr/>
        <p:txBody>
          <a:bodyPr/>
          <a:lstStyle/>
          <a:p>
            <a:pPr marL="0" indent="0">
              <a:buNone/>
            </a:pPr>
            <a:endParaRPr lang="pt-PT" dirty="0" smtClean="0"/>
          </a:p>
          <a:p>
            <a:pPr marL="0" indent="0">
              <a:buNone/>
            </a:pPr>
            <a:endParaRPr lang="pt-PT" dirty="0"/>
          </a:p>
          <a:p>
            <a:pPr marL="0" indent="0" algn="just">
              <a:buNone/>
            </a:pPr>
            <a:r>
              <a:rPr lang="pt-PT" sz="3200" dirty="0" err="1" smtClean="0">
                <a:solidFill>
                  <a:schemeClr val="tx1"/>
                </a:solidFill>
                <a:latin typeface="Times New Roman" panose="02020603050405020304" pitchFamily="18" charset="0"/>
                <a:cs typeface="Times New Roman" panose="02020603050405020304" pitchFamily="18" charset="0"/>
              </a:rPr>
              <a:t>Encyclical</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Letter</a:t>
            </a:r>
            <a:r>
              <a:rPr lang="pt-PT" sz="3200" dirty="0">
                <a:solidFill>
                  <a:schemeClr val="tx1"/>
                </a:solidFill>
                <a:latin typeface="Times New Roman" panose="02020603050405020304" pitchFamily="18" charset="0"/>
                <a:cs typeface="Times New Roman" panose="02020603050405020304" pitchFamily="18" charset="0"/>
              </a:rPr>
              <a:t> </a:t>
            </a:r>
            <a:r>
              <a:rPr lang="pt-PT" sz="3200" b="1" dirty="0" err="1">
                <a:solidFill>
                  <a:schemeClr val="tx1"/>
                </a:solidFill>
                <a:latin typeface="Times New Roman" panose="02020603050405020304" pitchFamily="18" charset="0"/>
                <a:cs typeface="Times New Roman" panose="02020603050405020304" pitchFamily="18" charset="0"/>
              </a:rPr>
              <a:t>Laudato</a:t>
            </a:r>
            <a:r>
              <a:rPr lang="pt-PT" sz="3200" b="1" dirty="0">
                <a:solidFill>
                  <a:schemeClr val="tx1"/>
                </a:solidFill>
                <a:latin typeface="Times New Roman" panose="02020603050405020304" pitchFamily="18" charset="0"/>
                <a:cs typeface="Times New Roman" panose="02020603050405020304" pitchFamily="18" charset="0"/>
              </a:rPr>
              <a:t> Si</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Praise</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Be</a:t>
            </a:r>
            <a:r>
              <a:rPr lang="pt-PT" sz="3200" dirty="0">
                <a:solidFill>
                  <a:schemeClr val="tx1"/>
                </a:solidFill>
                <a:latin typeface="Times New Roman" panose="02020603050405020304" pitchFamily="18" charset="0"/>
                <a:cs typeface="Times New Roman" panose="02020603050405020304" pitchFamily="18" charset="0"/>
              </a:rPr>
              <a:t>” Pope Francis, </a:t>
            </a:r>
            <a:r>
              <a:rPr lang="pt-PT" sz="3200" dirty="0" smtClean="0">
                <a:solidFill>
                  <a:schemeClr val="tx1"/>
                </a:solidFill>
                <a:latin typeface="Times New Roman" panose="02020603050405020304" pitchFamily="18" charset="0"/>
                <a:cs typeface="Times New Roman" panose="02020603050405020304" pitchFamily="18" charset="0"/>
              </a:rPr>
              <a:t>2015. </a:t>
            </a:r>
            <a:r>
              <a:rPr lang="pt-PT" sz="3200" dirty="0" err="1" smtClean="0">
                <a:solidFill>
                  <a:schemeClr val="tx1"/>
                </a:solidFill>
                <a:latin typeface="Times New Roman" panose="02020603050405020304" pitchFamily="18" charset="0"/>
                <a:cs typeface="Times New Roman" panose="02020603050405020304" pitchFamily="18" charset="0"/>
              </a:rPr>
              <a:t>Vatican</a:t>
            </a:r>
            <a:endParaRPr lang="pt-PT" sz="3200" dirty="0" smtClean="0">
              <a:solidFill>
                <a:schemeClr val="tx1"/>
              </a:solidFill>
              <a:latin typeface="Times New Roman" panose="02020603050405020304" pitchFamily="18" charset="0"/>
              <a:cs typeface="Times New Roman" panose="02020603050405020304" pitchFamily="18" charset="0"/>
            </a:endParaRPr>
          </a:p>
          <a:p>
            <a:pPr marL="0" indent="0" algn="just">
              <a:buNone/>
            </a:pPr>
            <a:endParaRPr lang="pt-PT" sz="3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he Holy </a:t>
            </a:r>
            <a:r>
              <a:rPr lang="en-US" sz="3200" b="1" dirty="0">
                <a:solidFill>
                  <a:schemeClr val="tx1"/>
                </a:solidFill>
                <a:latin typeface="Times New Roman" panose="02020603050405020304" pitchFamily="18" charset="0"/>
                <a:cs typeface="Times New Roman" panose="02020603050405020304" pitchFamily="18" charset="0"/>
              </a:rPr>
              <a:t>Bible</a:t>
            </a:r>
            <a:r>
              <a:rPr lang="en-US" sz="3200" dirty="0">
                <a:solidFill>
                  <a:schemeClr val="tx1"/>
                </a:solidFill>
                <a:latin typeface="Times New Roman" panose="02020603050405020304" pitchFamily="18" charset="0"/>
                <a:cs typeface="Times New Roman" panose="02020603050405020304" pitchFamily="18" charset="0"/>
              </a:rPr>
              <a:t>: New International </a:t>
            </a:r>
            <a:r>
              <a:rPr lang="en-US" sz="3200" dirty="0" smtClean="0">
                <a:solidFill>
                  <a:schemeClr val="tx1"/>
                </a:solidFill>
                <a:latin typeface="Times New Roman" panose="02020603050405020304" pitchFamily="18" charset="0"/>
                <a:cs typeface="Times New Roman" panose="02020603050405020304" pitchFamily="18" charset="0"/>
              </a:rPr>
              <a:t>Version.</a:t>
            </a:r>
            <a:endParaRPr lang="pt-PT"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620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22514" y="534855"/>
            <a:ext cx="8882743" cy="5607689"/>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OBRIGADA!</a:t>
            </a:r>
          </a:p>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KHANIMAMBO!</a:t>
            </a:r>
          </a:p>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TATENDA!</a:t>
            </a:r>
          </a:p>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ZIKOMO!</a:t>
            </a:r>
          </a:p>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THANKS!</a:t>
            </a:r>
          </a:p>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ASANTE!</a:t>
            </a:r>
          </a:p>
          <a:p>
            <a:pPr marL="0" indent="0" algn="ctr">
              <a:lnSpc>
                <a:spcPct val="160000"/>
              </a:lnSpc>
              <a:buNone/>
            </a:pPr>
            <a:r>
              <a:rPr lang="pt-PT" sz="3200" b="1" dirty="0">
                <a:ln/>
                <a:solidFill>
                  <a:schemeClr val="accent3"/>
                </a:solidFill>
                <a:latin typeface="Times New Roman" panose="02020603050405020304" pitchFamily="18" charset="0"/>
                <a:cs typeface="Times New Roman" panose="02020603050405020304" pitchFamily="18" charset="0"/>
              </a:rPr>
              <a:t>MERCI!</a:t>
            </a:r>
            <a:endParaRPr lang="pt-PT" sz="3200" b="1" dirty="0">
              <a:ln/>
              <a:solidFill>
                <a:schemeClr val="accent3"/>
              </a:solidFill>
            </a:endParaRPr>
          </a:p>
        </p:txBody>
      </p:sp>
    </p:spTree>
    <p:extLst>
      <p:ext uri="{BB962C8B-B14F-4D97-AF65-F5344CB8AC3E}">
        <p14:creationId xmlns:p14="http://schemas.microsoft.com/office/powerpoint/2010/main" val="3148585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4" y="624115"/>
            <a:ext cx="8596668" cy="5417248"/>
          </a:xfrm>
        </p:spPr>
        <p:txBody>
          <a:bodyPr>
            <a:normAutofit/>
          </a:bodyPr>
          <a:lstStyle/>
          <a:p>
            <a:pPr marL="0" indent="0">
              <a:buNone/>
            </a:pP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589747"/>
            <a:ext cx="5007429" cy="5547877"/>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315" y="589747"/>
            <a:ext cx="4876799" cy="5547877"/>
          </a:xfrm>
          <a:prstGeom prst="rect">
            <a:avLst/>
          </a:prstGeom>
        </p:spPr>
      </p:pic>
    </p:spTree>
    <p:extLst>
      <p:ext uri="{BB962C8B-B14F-4D97-AF65-F5344CB8AC3E}">
        <p14:creationId xmlns:p14="http://schemas.microsoft.com/office/powerpoint/2010/main" val="2587324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599"/>
            <a:ext cx="8775759" cy="4876801"/>
          </a:xfrm>
        </p:spPr>
        <p:txBody>
          <a:bodyPr>
            <a:normAutofit/>
          </a:bodyPr>
          <a:lstStyle/>
          <a:p>
            <a:pPr algn="just">
              <a:lnSpc>
                <a:spcPct val="150000"/>
              </a:lnSpc>
            </a:pPr>
            <a:r>
              <a:rPr lang="en-ZA" dirty="0" smtClean="0">
                <a:solidFill>
                  <a:schemeClr val="accent2">
                    <a:lumMod val="75000"/>
                  </a:schemeClr>
                </a:solidFill>
                <a:latin typeface="Arial Rounded MT Bold" panose="020F0704030504030204" pitchFamily="34" charset="0"/>
              </a:rPr>
              <a:t/>
            </a:r>
            <a:br>
              <a:rPr lang="en-ZA" dirty="0" smtClean="0">
                <a:solidFill>
                  <a:schemeClr val="accent2">
                    <a:lumMod val="75000"/>
                  </a:schemeClr>
                </a:solidFill>
                <a:latin typeface="Arial Rounded MT Bold" panose="020F0704030504030204" pitchFamily="34" charset="0"/>
              </a:rPr>
            </a:br>
            <a:r>
              <a:rPr lang="en-ZA" dirty="0" smtClean="0">
                <a:solidFill>
                  <a:schemeClr val="tx1"/>
                </a:solidFill>
                <a:latin typeface="Times New Roman" panose="02020603050405020304" pitchFamily="18" charset="0"/>
                <a:cs typeface="Times New Roman" panose="02020603050405020304" pitchFamily="18" charset="0"/>
              </a:rPr>
              <a:t>OUR REGIONAL EXPERIENCE ON IMPLEMENTING JUSTICE AND PEACE AND INTEGRITY OF CRIATION IN TIMES OF COVID-19</a:t>
            </a:r>
            <a:endParaRPr lang="en-Z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750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35865"/>
          </a:xfrm>
        </p:spPr>
        <p:txBody>
          <a:bodyPr>
            <a:normAutofit fontScale="90000"/>
          </a:bodyPr>
          <a:lstStyle/>
          <a:p>
            <a:r>
              <a:rPr lang="en-US" b="1" dirty="0" smtClean="0">
                <a:solidFill>
                  <a:schemeClr val="accent2"/>
                </a:solidFill>
                <a:latin typeface="Times New Roman" panose="02020603050405020304" pitchFamily="18" charset="0"/>
                <a:cs typeface="Times New Roman" panose="02020603050405020304" pitchFamily="18" charset="0"/>
              </a:rPr>
              <a:t>THE PRESENTATION STRUCTURE</a:t>
            </a:r>
            <a:r>
              <a:rPr lang="pt-PT" dirty="0"/>
              <a:t/>
            </a:r>
            <a:br>
              <a:rPr lang="pt-PT" dirty="0"/>
            </a:br>
            <a:endParaRPr lang="pt-PT" dirty="0"/>
          </a:p>
        </p:txBody>
      </p:sp>
      <p:sp>
        <p:nvSpPr>
          <p:cNvPr id="3" name="Espaço Reservado para Conteúdo 2"/>
          <p:cNvSpPr>
            <a:spLocks noGrp="1"/>
          </p:cNvSpPr>
          <p:nvPr>
            <p:ph idx="1"/>
          </p:nvPr>
        </p:nvSpPr>
        <p:spPr>
          <a:xfrm>
            <a:off x="677333" y="1790163"/>
            <a:ext cx="8981821" cy="4881093"/>
          </a:xfrm>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Introduction; </a:t>
            </a:r>
          </a:p>
          <a:p>
            <a:pPr algn="just"/>
            <a:r>
              <a:rPr lang="en-US" sz="3200" dirty="0" smtClean="0">
                <a:solidFill>
                  <a:schemeClr val="tx2"/>
                </a:solidFill>
                <a:latin typeface="Times New Roman" panose="02020603050405020304" pitchFamily="18" charset="0"/>
                <a:cs typeface="Times New Roman" panose="02020603050405020304" pitchFamily="18" charset="0"/>
              </a:rPr>
              <a:t>Presentation of planned activities, and of what has already been done in the first quarter of 2021;</a:t>
            </a:r>
          </a:p>
          <a:p>
            <a:pPr algn="just"/>
            <a:r>
              <a:rPr lang="en-US" sz="3200" dirty="0" smtClean="0">
                <a:solidFill>
                  <a:schemeClr val="tx2"/>
                </a:solidFill>
                <a:latin typeface="Times New Roman" panose="02020603050405020304" pitchFamily="18" charset="0"/>
                <a:cs typeface="Times New Roman" panose="02020603050405020304" pitchFamily="18" charset="0"/>
              </a:rPr>
              <a:t>Sharing activities being carried out;</a:t>
            </a:r>
          </a:p>
          <a:p>
            <a:pPr algn="just"/>
            <a:r>
              <a:rPr lang="en-US" sz="3200" dirty="0" smtClean="0">
                <a:solidFill>
                  <a:schemeClr val="tx2"/>
                </a:solidFill>
                <a:latin typeface="Times New Roman" panose="02020603050405020304" pitchFamily="18" charset="0"/>
                <a:cs typeface="Times New Roman" panose="02020603050405020304" pitchFamily="18" charset="0"/>
              </a:rPr>
              <a:t>Perspectives for a near future;</a:t>
            </a:r>
          </a:p>
          <a:p>
            <a:pPr algn="just"/>
            <a:r>
              <a:rPr lang="en-US" sz="3200" dirty="0" smtClean="0">
                <a:solidFill>
                  <a:schemeClr val="tx2"/>
                </a:solidFill>
                <a:latin typeface="Times New Roman" panose="02020603050405020304" pitchFamily="18" charset="0"/>
                <a:cs typeface="Times New Roman" panose="02020603050405020304" pitchFamily="18" charset="0"/>
              </a:rPr>
              <a:t>Conclusion; </a:t>
            </a:r>
          </a:p>
          <a:p>
            <a:pPr algn="just"/>
            <a:r>
              <a:rPr lang="en-US" sz="3200" dirty="0" smtClean="0">
                <a:solidFill>
                  <a:schemeClr val="tx2"/>
                </a:solidFill>
                <a:latin typeface="Times New Roman" panose="02020603050405020304" pitchFamily="18" charset="0"/>
                <a:cs typeface="Times New Roman" panose="02020603050405020304" pitchFamily="18" charset="0"/>
              </a:rPr>
              <a:t> Bibliographic References.</a:t>
            </a:r>
          </a:p>
          <a:p>
            <a:pPr marL="0" indent="0" algn="just">
              <a:buNone/>
            </a:pPr>
            <a:endParaRPr lang="pt-PT" sz="2400" dirty="0">
              <a:solidFill>
                <a:schemeClr val="accent1"/>
              </a:solidFill>
              <a:latin typeface="Times New Roman" panose="020206030504050203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1353781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6000" b="1" dirty="0" smtClean="0">
                <a:solidFill>
                  <a:schemeClr val="accent2"/>
                </a:solidFill>
                <a:latin typeface="Times New Roman" panose="02020603050405020304" pitchFamily="18" charset="0"/>
                <a:cs typeface="Times New Roman" panose="02020603050405020304" pitchFamily="18" charset="0"/>
              </a:rPr>
              <a:t>INTRODUCTION</a:t>
            </a:r>
            <a:endParaRPr lang="en-ZA" sz="6000"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7333" y="1828801"/>
            <a:ext cx="8829523" cy="4494726"/>
          </a:xfrm>
        </p:spPr>
        <p:txBody>
          <a:bodyPr>
            <a:noAutofit/>
          </a:bodyPr>
          <a:lstStyle/>
          <a:p>
            <a:pPr marL="0" indent="0" algn="just">
              <a:lnSpc>
                <a:spcPct val="150000"/>
              </a:lnSpc>
              <a:buNone/>
            </a:pPr>
            <a:r>
              <a:rPr lang="en-ZA" sz="3200" dirty="0">
                <a:solidFill>
                  <a:schemeClr val="tx1"/>
                </a:solidFill>
                <a:latin typeface="Times New Roman" panose="02020603050405020304" pitchFamily="18" charset="0"/>
                <a:cs typeface="Times New Roman" panose="02020603050405020304" pitchFamily="18" charset="0"/>
              </a:rPr>
              <a:t>T</a:t>
            </a:r>
            <a:r>
              <a:rPr lang="en-ZA" sz="3200" dirty="0" smtClean="0">
                <a:solidFill>
                  <a:schemeClr val="tx1"/>
                </a:solidFill>
                <a:latin typeface="Times New Roman" panose="02020603050405020304" pitchFamily="18" charset="0"/>
                <a:cs typeface="Times New Roman" panose="02020603050405020304" pitchFamily="18" charset="0"/>
              </a:rPr>
              <a:t>his slides are for sharing on how the </a:t>
            </a:r>
            <a:r>
              <a:rPr lang="en-ZA" sz="3200" dirty="0">
                <a:solidFill>
                  <a:schemeClr val="tx1"/>
                </a:solidFill>
                <a:latin typeface="Times New Roman" panose="02020603050405020304" pitchFamily="18" charset="0"/>
                <a:cs typeface="Times New Roman" panose="02020603050405020304" pitchFamily="18" charset="0"/>
              </a:rPr>
              <a:t>M</a:t>
            </a:r>
            <a:r>
              <a:rPr lang="en-ZA" sz="3200" dirty="0" smtClean="0">
                <a:solidFill>
                  <a:schemeClr val="tx1"/>
                </a:solidFill>
                <a:latin typeface="Times New Roman" panose="02020603050405020304" pitchFamily="18" charset="0"/>
                <a:cs typeface="Times New Roman" panose="02020603050405020304" pitchFamily="18" charset="0"/>
              </a:rPr>
              <a:t>ozambique </a:t>
            </a:r>
            <a:r>
              <a:rPr lang="en-ZA" sz="3200" dirty="0">
                <a:solidFill>
                  <a:schemeClr val="tx1"/>
                </a:solidFill>
                <a:latin typeface="Times New Roman" panose="02020603050405020304" pitchFamily="18" charset="0"/>
                <a:cs typeface="Times New Roman" panose="02020603050405020304" pitchFamily="18" charset="0"/>
              </a:rPr>
              <a:t>R</a:t>
            </a:r>
            <a:r>
              <a:rPr lang="en-ZA" sz="3200" dirty="0" smtClean="0">
                <a:solidFill>
                  <a:schemeClr val="tx1"/>
                </a:solidFill>
                <a:latin typeface="Times New Roman" panose="02020603050405020304" pitchFamily="18" charset="0"/>
                <a:cs typeface="Times New Roman" panose="02020603050405020304" pitchFamily="18" charset="0"/>
              </a:rPr>
              <a:t>egion has been carrying out activities on caring of the creation, especially as we celebrate the fifth anniversary of </a:t>
            </a:r>
            <a:r>
              <a:rPr lang="en-ZA" sz="3200" dirty="0" err="1">
                <a:solidFill>
                  <a:schemeClr val="tx1"/>
                </a:solidFill>
                <a:latin typeface="Times New Roman" panose="02020603050405020304" pitchFamily="18" charset="0"/>
                <a:cs typeface="Times New Roman" panose="02020603050405020304" pitchFamily="18" charset="0"/>
              </a:rPr>
              <a:t>L</a:t>
            </a:r>
            <a:r>
              <a:rPr lang="en-ZA" sz="3200" dirty="0" err="1" smtClean="0">
                <a:solidFill>
                  <a:schemeClr val="tx1"/>
                </a:solidFill>
                <a:latin typeface="Times New Roman" panose="02020603050405020304" pitchFamily="18" charset="0"/>
                <a:cs typeface="Times New Roman" panose="02020603050405020304" pitchFamily="18" charset="0"/>
              </a:rPr>
              <a:t>audato</a:t>
            </a:r>
            <a:r>
              <a:rPr lang="en-ZA" sz="3200" dirty="0" smtClean="0">
                <a:solidFill>
                  <a:schemeClr val="tx1"/>
                </a:solidFill>
                <a:latin typeface="Times New Roman" panose="02020603050405020304" pitchFamily="18" charset="0"/>
                <a:cs typeface="Times New Roman" panose="02020603050405020304" pitchFamily="18" charset="0"/>
              </a:rPr>
              <a:t> Si</a:t>
            </a:r>
            <a:r>
              <a:rPr lang="pt-PT" sz="3200" dirty="0" smtClean="0">
                <a:solidFill>
                  <a:schemeClr val="tx1"/>
                </a:solidFill>
                <a:latin typeface="Times New Roman" panose="02020603050405020304" pitchFamily="18" charset="0"/>
                <a:cs typeface="Times New Roman" panose="02020603050405020304" pitchFamily="18" charset="0"/>
              </a:rPr>
              <a:t>'</a:t>
            </a:r>
            <a:r>
              <a:rPr lang="en-ZA" sz="3200" dirty="0" smtClean="0">
                <a:solidFill>
                  <a:schemeClr val="tx1"/>
                </a:solidFill>
                <a:latin typeface="Times New Roman" panose="02020603050405020304" pitchFamily="18" charset="0"/>
                <a:cs typeface="Times New Roman" panose="02020603050405020304" pitchFamily="18" charset="0"/>
              </a:rPr>
              <a:t>, the Encyclical of Pope </a:t>
            </a:r>
            <a:r>
              <a:rPr lang="en-ZA" sz="3200" dirty="0">
                <a:solidFill>
                  <a:schemeClr val="tx1"/>
                </a:solidFill>
                <a:latin typeface="Times New Roman" panose="02020603050405020304" pitchFamily="18" charset="0"/>
                <a:cs typeface="Times New Roman" panose="02020603050405020304" pitchFamily="18" charset="0"/>
              </a:rPr>
              <a:t>F</a:t>
            </a:r>
            <a:r>
              <a:rPr lang="en-ZA" sz="3200" dirty="0" smtClean="0">
                <a:solidFill>
                  <a:schemeClr val="tx1"/>
                </a:solidFill>
                <a:latin typeface="Times New Roman" panose="02020603050405020304" pitchFamily="18" charset="0"/>
                <a:cs typeface="Times New Roman" panose="02020603050405020304" pitchFamily="18" charset="0"/>
              </a:rPr>
              <a:t>rancis.</a:t>
            </a:r>
            <a:endParaRPr lang="en-ZA"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040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3" y="812800"/>
            <a:ext cx="8916609" cy="5228563"/>
          </a:xfrm>
        </p:spPr>
        <p:txBody>
          <a:bodyPr>
            <a:normAutofit lnSpcReduction="10000"/>
          </a:bodyPr>
          <a:lstStyle/>
          <a:p>
            <a:pPr marL="0" indent="0" algn="just">
              <a:lnSpc>
                <a:spcPct val="150000"/>
              </a:lnSpc>
              <a:buNone/>
            </a:pPr>
            <a:r>
              <a:rPr lang="en-ZA" sz="3200" dirty="0" smtClean="0">
                <a:solidFill>
                  <a:schemeClr val="tx1"/>
                </a:solidFill>
                <a:latin typeface="Times New Roman" panose="02020603050405020304" pitchFamily="18" charset="0"/>
                <a:cs typeface="Times New Roman" panose="02020603050405020304" pitchFamily="18" charset="0"/>
              </a:rPr>
              <a:t>These</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a:solidFill>
                  <a:schemeClr val="tx1"/>
                </a:solidFill>
                <a:latin typeface="Times New Roman" panose="02020603050405020304" pitchFamily="18" charset="0"/>
                <a:cs typeface="Times New Roman" panose="02020603050405020304" pitchFamily="18" charset="0"/>
              </a:rPr>
              <a:t>slides </a:t>
            </a:r>
            <a:r>
              <a:rPr lang="pt-PT" sz="3200" dirty="0" err="1">
                <a:solidFill>
                  <a:schemeClr val="tx1"/>
                </a:solidFill>
                <a:latin typeface="Times New Roman" panose="02020603050405020304" pitchFamily="18" charset="0"/>
                <a:cs typeface="Times New Roman" panose="02020603050405020304" pitchFamily="18" charset="0"/>
              </a:rPr>
              <a:t>have</a:t>
            </a:r>
            <a:r>
              <a:rPr lang="pt-PT" sz="3200" dirty="0">
                <a:solidFill>
                  <a:schemeClr val="tx1"/>
                </a:solidFill>
                <a:latin typeface="Times New Roman" panose="02020603050405020304" pitchFamily="18" charset="0"/>
                <a:cs typeface="Times New Roman" panose="02020603050405020304" pitchFamily="18" charset="0"/>
              </a:rPr>
              <a:t> the </a:t>
            </a:r>
            <a:r>
              <a:rPr lang="pt-PT" sz="3200" dirty="0" err="1">
                <a:solidFill>
                  <a:schemeClr val="tx1"/>
                </a:solidFill>
                <a:latin typeface="Times New Roman" panose="02020603050405020304" pitchFamily="18" charset="0"/>
                <a:cs typeface="Times New Roman" panose="02020603050405020304" pitchFamily="18" charset="0"/>
              </a:rPr>
              <a:t>objective</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of</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presenting</a:t>
            </a:r>
            <a:r>
              <a:rPr lang="pt-PT" sz="3200" dirty="0">
                <a:solidFill>
                  <a:schemeClr val="tx1"/>
                </a:solidFill>
                <a:latin typeface="Times New Roman" panose="02020603050405020304" pitchFamily="18" charset="0"/>
                <a:cs typeface="Times New Roman" panose="02020603050405020304" pitchFamily="18" charset="0"/>
              </a:rPr>
              <a:t> the </a:t>
            </a:r>
            <a:r>
              <a:rPr lang="pt-PT" sz="3200" dirty="0" err="1">
                <a:solidFill>
                  <a:schemeClr val="tx1"/>
                </a:solidFill>
                <a:latin typeface="Times New Roman" panose="02020603050405020304" pitchFamily="18" charset="0"/>
                <a:cs typeface="Times New Roman" panose="02020603050405020304" pitchFamily="18" charset="0"/>
              </a:rPr>
              <a:t>little</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that</a:t>
            </a:r>
            <a:r>
              <a:rPr lang="pt-PT" sz="3200" dirty="0">
                <a:solidFill>
                  <a:schemeClr val="tx1"/>
                </a:solidFill>
                <a:latin typeface="Times New Roman" panose="02020603050405020304" pitchFamily="18" charset="0"/>
                <a:cs typeface="Times New Roman" panose="02020603050405020304" pitchFamily="18" charset="0"/>
              </a:rPr>
              <a:t> the </a:t>
            </a:r>
            <a:r>
              <a:rPr lang="pt-PT" sz="3200" dirty="0" err="1">
                <a:solidFill>
                  <a:schemeClr val="tx1"/>
                </a:solidFill>
                <a:latin typeface="Times New Roman" panose="02020603050405020304" pitchFamily="18" charset="0"/>
                <a:cs typeface="Times New Roman" panose="02020603050405020304" pitchFamily="18" charset="0"/>
              </a:rPr>
              <a:t>Region</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of</a:t>
            </a:r>
            <a:r>
              <a:rPr lang="pt-PT" sz="3200" dirty="0">
                <a:solidFill>
                  <a:schemeClr val="tx1"/>
                </a:solidFill>
                <a:latin typeface="Times New Roman" panose="02020603050405020304" pitchFamily="18" charset="0"/>
                <a:cs typeface="Times New Roman" panose="02020603050405020304" pitchFamily="18" charset="0"/>
              </a:rPr>
              <a:t> Mozambique </a:t>
            </a:r>
            <a:r>
              <a:rPr lang="pt-PT" sz="3200" dirty="0" err="1">
                <a:solidFill>
                  <a:schemeClr val="tx1"/>
                </a:solidFill>
                <a:latin typeface="Times New Roman" panose="02020603050405020304" pitchFamily="18" charset="0"/>
                <a:cs typeface="Times New Roman" panose="02020603050405020304" pitchFamily="18" charset="0"/>
              </a:rPr>
              <a:t>has</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been</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able</a:t>
            </a:r>
            <a:r>
              <a:rPr lang="pt-PT" sz="3200" dirty="0">
                <a:solidFill>
                  <a:schemeClr val="tx1"/>
                </a:solidFill>
                <a:latin typeface="Times New Roman" panose="02020603050405020304" pitchFamily="18" charset="0"/>
                <a:cs typeface="Times New Roman" panose="02020603050405020304" pitchFamily="18" charset="0"/>
              </a:rPr>
              <a:t> to </a:t>
            </a:r>
            <a:r>
              <a:rPr lang="pt-PT" sz="3200" dirty="0" err="1">
                <a:solidFill>
                  <a:schemeClr val="tx1"/>
                </a:solidFill>
                <a:latin typeface="Times New Roman" panose="02020603050405020304" pitchFamily="18" charset="0"/>
                <a:cs typeface="Times New Roman" panose="02020603050405020304" pitchFamily="18" charset="0"/>
              </a:rPr>
              <a:t>accomplish</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and</a:t>
            </a:r>
            <a:r>
              <a:rPr lang="pt-PT" sz="3200" dirty="0">
                <a:solidFill>
                  <a:schemeClr val="tx1"/>
                </a:solidFill>
                <a:latin typeface="Times New Roman" panose="02020603050405020304" pitchFamily="18" charset="0"/>
                <a:cs typeface="Times New Roman" panose="02020603050405020304" pitchFamily="18" charset="0"/>
              </a:rPr>
              <a:t> continues </a:t>
            </a:r>
            <a:r>
              <a:rPr lang="pt-PT" sz="3200" dirty="0" err="1">
                <a:solidFill>
                  <a:schemeClr val="tx1"/>
                </a:solidFill>
                <a:latin typeface="Times New Roman" panose="02020603050405020304" pitchFamily="18" charset="0"/>
                <a:cs typeface="Times New Roman" panose="02020603050405020304" pitchFamily="18" charset="0"/>
              </a:rPr>
              <a:t>until</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now</a:t>
            </a:r>
            <a:r>
              <a:rPr lang="pt-PT" sz="3200" dirty="0">
                <a:solidFill>
                  <a:schemeClr val="tx1"/>
                </a:solidFill>
                <a:latin typeface="Times New Roman" panose="02020603050405020304" pitchFamily="18" charset="0"/>
                <a:cs typeface="Times New Roman" panose="02020603050405020304" pitchFamily="18" charset="0"/>
              </a:rPr>
              <a:t>, as </a:t>
            </a:r>
            <a:r>
              <a:rPr lang="pt-PT" sz="3200" dirty="0" err="1">
                <a:solidFill>
                  <a:schemeClr val="tx1"/>
                </a:solidFill>
                <a:latin typeface="Times New Roman" panose="02020603050405020304" pitchFamily="18" charset="0"/>
                <a:cs typeface="Times New Roman" panose="02020603050405020304" pitchFamily="18" charset="0"/>
              </a:rPr>
              <a:t>well</a:t>
            </a:r>
            <a:r>
              <a:rPr lang="pt-PT" sz="3200" dirty="0">
                <a:solidFill>
                  <a:schemeClr val="tx1"/>
                </a:solidFill>
                <a:latin typeface="Times New Roman" panose="02020603050405020304" pitchFamily="18" charset="0"/>
                <a:cs typeface="Times New Roman" panose="02020603050405020304" pitchFamily="18" charset="0"/>
              </a:rPr>
              <a:t> as for the </a:t>
            </a:r>
            <a:r>
              <a:rPr lang="pt-PT" sz="3200" dirty="0" err="1">
                <a:solidFill>
                  <a:schemeClr val="tx1"/>
                </a:solidFill>
                <a:latin typeface="Times New Roman" panose="02020603050405020304" pitchFamily="18" charset="0"/>
                <a:cs typeface="Times New Roman" panose="02020603050405020304" pitchFamily="18" charset="0"/>
              </a:rPr>
              <a:t>whole</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year</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smtClean="0">
                <a:solidFill>
                  <a:schemeClr val="tx1"/>
                </a:solidFill>
                <a:latin typeface="Times New Roman" panose="02020603050405020304" pitchFamily="18" charset="0"/>
                <a:cs typeface="Times New Roman" panose="02020603050405020304" pitchFamily="18" charset="0"/>
              </a:rPr>
              <a:t>2021.</a:t>
            </a:r>
          </a:p>
          <a:p>
            <a:pPr marL="0" indent="0" algn="just">
              <a:lnSpc>
                <a:spcPct val="150000"/>
              </a:lnSpc>
              <a:buNone/>
            </a:pPr>
            <a:r>
              <a:rPr lang="pt-PT" sz="3200" dirty="0" err="1" smtClean="0">
                <a:solidFill>
                  <a:schemeClr val="tx1"/>
                </a:solidFill>
                <a:latin typeface="Times New Roman" panose="02020603050405020304" pitchFamily="18" charset="0"/>
                <a:cs typeface="Times New Roman" panose="02020603050405020304" pitchFamily="18" charset="0"/>
              </a:rPr>
              <a:t>Emphasize</a:t>
            </a:r>
            <a:r>
              <a:rPr lang="pt-PT" sz="3200" dirty="0" smtClean="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that</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we</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had</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several</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planned</a:t>
            </a:r>
            <a:r>
              <a:rPr lang="pt-PT" sz="3200" dirty="0">
                <a:solidFill>
                  <a:schemeClr val="tx1"/>
                </a:solidFill>
                <a:latin typeface="Times New Roman" panose="02020603050405020304" pitchFamily="18" charset="0"/>
                <a:cs typeface="Times New Roman" panose="02020603050405020304" pitchFamily="18" charset="0"/>
              </a:rPr>
              <a:t> activities, </a:t>
            </a:r>
            <a:r>
              <a:rPr lang="pt-PT" sz="3200" dirty="0" err="1">
                <a:solidFill>
                  <a:schemeClr val="tx1"/>
                </a:solidFill>
                <a:latin typeface="Times New Roman" panose="02020603050405020304" pitchFamily="18" charset="0"/>
                <a:cs typeface="Times New Roman" panose="02020603050405020304" pitchFamily="18" charset="0"/>
              </a:rPr>
              <a:t>but</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everything</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was</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limited</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due</a:t>
            </a:r>
            <a:r>
              <a:rPr lang="pt-PT" sz="3200" dirty="0">
                <a:solidFill>
                  <a:schemeClr val="tx1"/>
                </a:solidFill>
                <a:latin typeface="Times New Roman" panose="02020603050405020304" pitchFamily="18" charset="0"/>
                <a:cs typeface="Times New Roman" panose="02020603050405020304" pitchFamily="18" charset="0"/>
              </a:rPr>
              <a:t> to the Covid-19 </a:t>
            </a:r>
            <a:r>
              <a:rPr lang="pt-PT" sz="3200" dirty="0" err="1">
                <a:solidFill>
                  <a:schemeClr val="tx1"/>
                </a:solidFill>
                <a:latin typeface="Times New Roman" panose="02020603050405020304" pitchFamily="18" charset="0"/>
                <a:cs typeface="Times New Roman" panose="02020603050405020304" pitchFamily="18" charset="0"/>
              </a:rPr>
              <a:t>that</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plagues</a:t>
            </a:r>
            <a:r>
              <a:rPr lang="pt-PT" sz="3200" dirty="0">
                <a:solidFill>
                  <a:schemeClr val="tx1"/>
                </a:solidFill>
                <a:latin typeface="Times New Roman" panose="02020603050405020304" pitchFamily="18" charset="0"/>
                <a:cs typeface="Times New Roman" panose="02020603050405020304" pitchFamily="18" charset="0"/>
              </a:rPr>
              <a:t> the </a:t>
            </a:r>
            <a:r>
              <a:rPr lang="pt-PT" sz="3200" dirty="0" err="1">
                <a:solidFill>
                  <a:schemeClr val="tx1"/>
                </a:solidFill>
                <a:latin typeface="Times New Roman" panose="02020603050405020304" pitchFamily="18" charset="0"/>
                <a:cs typeface="Times New Roman" panose="02020603050405020304" pitchFamily="18" charset="0"/>
              </a:rPr>
              <a:t>whole</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of</a:t>
            </a:r>
            <a:r>
              <a:rPr lang="pt-PT" sz="3200" dirty="0">
                <a:solidFill>
                  <a:schemeClr val="tx1"/>
                </a:solidFill>
                <a:latin typeface="Times New Roman" panose="02020603050405020304" pitchFamily="18" charset="0"/>
                <a:cs typeface="Times New Roman" panose="02020603050405020304" pitchFamily="18" charset="0"/>
              </a:rPr>
              <a:t> </a:t>
            </a:r>
            <a:r>
              <a:rPr lang="pt-PT" sz="3200" dirty="0" err="1">
                <a:solidFill>
                  <a:schemeClr val="tx1"/>
                </a:solidFill>
                <a:latin typeface="Times New Roman" panose="02020603050405020304" pitchFamily="18" charset="0"/>
                <a:cs typeface="Times New Roman" panose="02020603050405020304" pitchFamily="18" charset="0"/>
              </a:rPr>
              <a:t>humanity</a:t>
            </a:r>
            <a:r>
              <a:rPr lang="pt-PT" sz="3200" dirty="0">
                <a:solidFill>
                  <a:schemeClr val="tx1"/>
                </a:solidFill>
                <a:latin typeface="Times New Roman" panose="02020603050405020304" pitchFamily="18" charset="0"/>
                <a:cs typeface="Times New Roman" panose="02020603050405020304" pitchFamily="18" charset="0"/>
              </a:rPr>
              <a:t>.</a:t>
            </a:r>
          </a:p>
          <a:p>
            <a:endParaRPr lang="pt-PT" dirty="0"/>
          </a:p>
        </p:txBody>
      </p:sp>
    </p:spTree>
    <p:extLst>
      <p:ext uri="{BB962C8B-B14F-4D97-AF65-F5344CB8AC3E}">
        <p14:creationId xmlns:p14="http://schemas.microsoft.com/office/powerpoint/2010/main" val="505675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2800"/>
          </a:xfrm>
        </p:spPr>
        <p:txBody>
          <a:bodyPr>
            <a:normAutofit/>
          </a:bodyPr>
          <a:lstStyle/>
          <a:p>
            <a:pPr algn="ctr"/>
            <a:r>
              <a:rPr lang="pt-PT" b="1" dirty="0" smtClean="0">
                <a:latin typeface="Times New Roman" panose="02020603050405020304" pitchFamily="18" charset="0"/>
                <a:cs typeface="Times New Roman" panose="02020603050405020304" pitchFamily="18" charset="0"/>
              </a:rPr>
              <a:t>PROGRAMMED ACTIVITIES</a:t>
            </a:r>
            <a:endParaRPr lang="en-ZA" b="1" dirty="0"/>
          </a:p>
        </p:txBody>
      </p:sp>
      <p:sp>
        <p:nvSpPr>
          <p:cNvPr id="3" name="Content Placeholder 2"/>
          <p:cNvSpPr>
            <a:spLocks noGrp="1"/>
          </p:cNvSpPr>
          <p:nvPr>
            <p:ph idx="1"/>
          </p:nvPr>
        </p:nvSpPr>
        <p:spPr>
          <a:xfrm>
            <a:off x="677333" y="1596571"/>
            <a:ext cx="9482667" cy="4905829"/>
          </a:xfrm>
        </p:spPr>
        <p:txBody>
          <a:bodyPr>
            <a:normAutofit fontScale="55000" lnSpcReduction="20000"/>
          </a:bodyPr>
          <a:lstStyle/>
          <a:p>
            <a:pPr marL="0" indent="0" algn="just">
              <a:buNone/>
            </a:pPr>
            <a:endParaRPr lang="pt-PT" sz="3600" b="1" dirty="0" smtClean="0">
              <a:latin typeface="Times New Roman" panose="02020603050405020304" pitchFamily="18" charset="0"/>
              <a:cs typeface="Times New Roman" panose="02020603050405020304" pitchFamily="18" charset="0"/>
            </a:endParaRPr>
          </a:p>
          <a:p>
            <a:pPr algn="just">
              <a:lnSpc>
                <a:spcPct val="120000"/>
              </a:lnSpc>
              <a:buFont typeface="Wingdings" panose="05000000000000000000" pitchFamily="2" charset="2"/>
              <a:buChar char="q"/>
            </a:pPr>
            <a:r>
              <a:rPr lang="en-US" sz="7000" b="1" dirty="0" smtClean="0">
                <a:latin typeface="Times New Roman" panose="02020603050405020304" pitchFamily="18" charset="0"/>
                <a:cs typeface="Times New Roman" panose="02020603050405020304" pitchFamily="18" charset="0"/>
              </a:rPr>
              <a:t>Awareness about the environment as well as the care</a:t>
            </a:r>
          </a:p>
          <a:p>
            <a:pPr marL="0" indent="0" algn="just">
              <a:lnSpc>
                <a:spcPct val="120000"/>
              </a:lnSpc>
              <a:buNone/>
            </a:pPr>
            <a:r>
              <a:rPr lang="en-US" sz="7000" dirty="0" smtClean="0">
                <a:latin typeface="Times New Roman" panose="02020603050405020304" pitchFamily="18" charset="0"/>
                <a:cs typeface="Times New Roman" panose="02020603050405020304" pitchFamily="18" charset="0"/>
              </a:rPr>
              <a:t>One of our first activities was to bring awareness about the environment as well as the care that every man in any corner of the planet needs to have, because the responsibility rests with everyone.</a:t>
            </a:r>
          </a:p>
          <a:p>
            <a:endParaRPr lang="en-ZA" dirty="0"/>
          </a:p>
        </p:txBody>
      </p:sp>
    </p:spTree>
    <p:extLst>
      <p:ext uri="{BB962C8B-B14F-4D97-AF65-F5344CB8AC3E}">
        <p14:creationId xmlns:p14="http://schemas.microsoft.com/office/powerpoint/2010/main" val="1884061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3" y="435429"/>
            <a:ext cx="9308496" cy="6125028"/>
          </a:xfrm>
        </p:spPr>
        <p:txBody>
          <a:bodyPr>
            <a:normAutofit/>
          </a:bodyPr>
          <a:lstStyle/>
          <a:p>
            <a:pPr marL="0" indent="0" algn="just">
              <a:lnSpc>
                <a:spcPct val="150000"/>
              </a:lnSpc>
              <a:buNone/>
            </a:pPr>
            <a:r>
              <a:rPr lang="en-US" sz="3200" dirty="0">
                <a:latin typeface="Times New Roman" panose="02020603050405020304" pitchFamily="18" charset="0"/>
                <a:cs typeface="Times New Roman" panose="02020603050405020304" pitchFamily="18" charset="0"/>
              </a:rPr>
              <a:t>The support this responsibility entrusted to man can be found in Genesis (1:26-30).</a:t>
            </a:r>
          </a:p>
          <a:p>
            <a:pPr marL="0" indent="0" algn="just">
              <a:lnSpc>
                <a:spcPct val="150000"/>
              </a:lnSpc>
              <a:buNone/>
            </a:pPr>
            <a:r>
              <a:rPr lang="en-US" sz="3200" dirty="0">
                <a:latin typeface="Times New Roman" panose="02020603050405020304" pitchFamily="18" charset="0"/>
                <a:cs typeface="Times New Roman" panose="02020603050405020304" pitchFamily="18" charset="0"/>
              </a:rPr>
              <a:t>Rather than giving human beings rights over nature, these verses give us the responsibility to care for nature in a way that is consistent with God’s will</a:t>
            </a:r>
            <a:r>
              <a:rPr lang="pt-PT"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As God’s representatives, Genesis 1:26-28 indicates more of a caretaking or stewardship role.</a:t>
            </a:r>
            <a:endParaRPr lang="pt-PT" sz="3200" dirty="0">
              <a:latin typeface="Times New Roman" panose="02020603050405020304" pitchFamily="18" charset="0"/>
              <a:cs typeface="Times New Roman" panose="02020603050405020304" pitchFamily="18" charset="0"/>
            </a:endParaRPr>
          </a:p>
          <a:p>
            <a:pPr marL="0" indent="0">
              <a:buNone/>
            </a:pPr>
            <a:endParaRPr lang="pt-PT" dirty="0"/>
          </a:p>
        </p:txBody>
      </p:sp>
    </p:spTree>
    <p:extLst>
      <p:ext uri="{BB962C8B-B14F-4D97-AF65-F5344CB8AC3E}">
        <p14:creationId xmlns:p14="http://schemas.microsoft.com/office/powerpoint/2010/main" val="1942679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4" y="1030514"/>
            <a:ext cx="8887580" cy="5210629"/>
          </a:xfrm>
        </p:spPr>
        <p:txBody>
          <a:bodyPr>
            <a:noAutofit/>
          </a:bodyPr>
          <a:lstStyle/>
          <a:p>
            <a:pPr algn="just">
              <a:buFont typeface="Wingdings" panose="05000000000000000000" pitchFamily="2" charset="2"/>
              <a:buChar char="q"/>
            </a:pPr>
            <a:r>
              <a:rPr lang="en-US" sz="3200" dirty="0" smtClean="0">
                <a:latin typeface="Times New Roman" panose="02020603050405020304" pitchFamily="18" charset="0"/>
                <a:cs typeface="Times New Roman" panose="02020603050405020304" pitchFamily="18" charset="0"/>
              </a:rPr>
              <a:t>Reaching out the surrounding Community on Environmental issues;</a:t>
            </a:r>
          </a:p>
          <a:p>
            <a:pPr algn="just">
              <a:buFont typeface="Wingdings" panose="05000000000000000000" pitchFamily="2" charset="2"/>
              <a:buChar char="q"/>
            </a:pPr>
            <a:r>
              <a:rPr lang="en-US" sz="3200" dirty="0" smtClean="0">
                <a:latin typeface="Times New Roman" panose="02020603050405020304" pitchFamily="18" charset="0"/>
                <a:cs typeface="Times New Roman" panose="02020603050405020304" pitchFamily="18" charset="0"/>
              </a:rPr>
              <a:t>Helping the children in our Day Care Centers and associates on caring for the Environment through workshops;</a:t>
            </a:r>
          </a:p>
          <a:p>
            <a:pPr algn="just">
              <a:buFont typeface="Wingdings" panose="05000000000000000000" pitchFamily="2" charset="2"/>
              <a:buChar char="q"/>
            </a:pPr>
            <a:r>
              <a:rPr lang="en-US" sz="3200" dirty="0" smtClean="0">
                <a:latin typeface="Times New Roman" panose="02020603050405020304" pitchFamily="18" charset="0"/>
                <a:cs typeface="Times New Roman" panose="02020603050405020304" pitchFamily="18" charset="0"/>
              </a:rPr>
              <a:t>Encouraging the children in our Day Care Centers, associates and the surrounding on the importance of planting trees and small gardening.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108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864</Words>
  <Application>Microsoft Office PowerPoint</Application>
  <PresentationFormat>Widescreen</PresentationFormat>
  <Paragraphs>63</Paragraphs>
  <Slides>28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Aharoni</vt:lpstr>
      <vt:lpstr>Algerian</vt:lpstr>
      <vt:lpstr>Arial</vt:lpstr>
      <vt:lpstr>Arial Black</vt:lpstr>
      <vt:lpstr>Arial Rounded MT Bold</vt:lpstr>
      <vt:lpstr>Calibri</vt:lpstr>
      <vt:lpstr>Times New Roman</vt:lpstr>
      <vt:lpstr>Trebuchet MS</vt:lpstr>
      <vt:lpstr>Wingdings</vt:lpstr>
      <vt:lpstr>Wingdings 3</vt:lpstr>
      <vt:lpstr>Facet</vt:lpstr>
      <vt:lpstr>CELEBRATING  5 YEARS OF LAUDATO SI </vt:lpstr>
      <vt:lpstr>MISSIONARY SISTERS PRECIOUS BLOOD</vt:lpstr>
      <vt:lpstr> OUR REGIONAL EXPERIENCE ON IMPLEMENTING JUSTICE AND PEACE AND INTEGRITY OF CRIATION IN TIMES OF COVID-19</vt:lpstr>
      <vt:lpstr>THE PRESENTATION STRUCTURE </vt:lpstr>
      <vt:lpstr>INTRODUCTION</vt:lpstr>
      <vt:lpstr>PowerPoint Presentation</vt:lpstr>
      <vt:lpstr>PROGRAMMED ACTIVITIES</vt:lpstr>
      <vt:lpstr>PowerPoint Presentation</vt:lpstr>
      <vt:lpstr>PowerPoint Presentation</vt:lpstr>
      <vt:lpstr>ACTIVITIES DONE IN THE FIRST QUARTER 2021</vt:lpstr>
      <vt:lpstr>THE LECTURES IN SMALL GROUPS  </vt:lpstr>
      <vt:lpstr>PowerPoint Presentation</vt:lpstr>
      <vt:lpstr>ECOLOGY OF DAILY LIFE </vt:lpstr>
      <vt:lpstr>PowerPoint Presentation</vt:lpstr>
      <vt:lpstr>Massaca children with the educators</vt:lpstr>
      <vt:lpstr>PowerPoint Presentation</vt:lpstr>
      <vt:lpstr>LECTURES IN SMALL GROUPS</vt:lpstr>
      <vt:lpstr>Children weeding</vt:lpstr>
      <vt:lpstr>PowerPoint Presentation</vt:lpstr>
      <vt:lpstr>ACTIVITIES BEING CARRIED OUT</vt:lpstr>
      <vt:lpstr>PowerPoint Presentation</vt:lpstr>
      <vt:lpstr>PowerPoint Presentation</vt:lpstr>
      <vt:lpstr>PowerPoint Presentation</vt:lpstr>
      <vt:lpstr>PERSPECTIVES FOR A NEAR FUTURE </vt:lpstr>
      <vt:lpstr>PowerPoint Presentation</vt:lpstr>
      <vt:lpstr> BIBLIOGRAPHIC 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5 YEARS OF LAUDATO SI</dc:title>
  <dc:creator>Centro Massaca 2</dc:creator>
  <cp:lastModifiedBy>Utente</cp:lastModifiedBy>
  <cp:revision>32</cp:revision>
  <dcterms:created xsi:type="dcterms:W3CDTF">2021-05-03T08:17:05Z</dcterms:created>
  <dcterms:modified xsi:type="dcterms:W3CDTF">2021-05-12T07:47:11Z</dcterms:modified>
</cp:coreProperties>
</file>